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65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64" y="207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2834640"/>
            <a:ext cx="5829300" cy="192024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5120640"/>
            <a:ext cx="4800600" cy="2286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42900" y="2103120"/>
            <a:ext cx="2983230" cy="603504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103120"/>
            <a:ext cx="2983230" cy="603504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11/21/2018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11/21/2018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11/21/2018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6858000" cy="3821049"/>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0" y="3779901"/>
            <a:ext cx="6858000" cy="3857625"/>
          </a:xfrm>
          <a:prstGeom prst="rect">
            <a:avLst/>
          </a:prstGeom>
          <a:blipFill>
            <a:blip r:embed="rId8" cstate="print"/>
            <a:stretch>
              <a:fillRect/>
            </a:stretch>
          </a:blipFill>
        </p:spPr>
        <p:txBody>
          <a:bodyPr wrap="square" lIns="0" tIns="0" rIns="0" bIns="0" rtlCol="0"/>
          <a:lstStyle/>
          <a:p>
            <a:endParaRPr/>
          </a:p>
        </p:txBody>
      </p:sp>
      <p:sp>
        <p:nvSpPr>
          <p:cNvPr id="18" name="bk object 18"/>
          <p:cNvSpPr/>
          <p:nvPr/>
        </p:nvSpPr>
        <p:spPr>
          <a:xfrm>
            <a:off x="3140964" y="8028381"/>
            <a:ext cx="1389126" cy="671563"/>
          </a:xfrm>
          <a:prstGeom prst="rect">
            <a:avLst/>
          </a:prstGeom>
          <a:blipFill>
            <a:blip r:embed="rId9" cstate="print"/>
            <a:stretch>
              <a:fillRect/>
            </a:stretch>
          </a:blipFill>
        </p:spPr>
        <p:txBody>
          <a:bodyPr wrap="square" lIns="0" tIns="0" rIns="0" bIns="0" rtlCol="0"/>
          <a:lstStyle/>
          <a:p>
            <a:endParaRPr/>
          </a:p>
        </p:txBody>
      </p:sp>
      <p:sp>
        <p:nvSpPr>
          <p:cNvPr id="19" name="bk object 19"/>
          <p:cNvSpPr/>
          <p:nvPr/>
        </p:nvSpPr>
        <p:spPr>
          <a:xfrm>
            <a:off x="4803266" y="7969796"/>
            <a:ext cx="1709292" cy="828649"/>
          </a:xfrm>
          <a:prstGeom prst="rect">
            <a:avLst/>
          </a:prstGeom>
          <a:blipFill>
            <a:blip r:embed="rId10" cstate="print"/>
            <a:stretch>
              <a:fillRect/>
            </a:stretch>
          </a:blipFill>
        </p:spPr>
        <p:txBody>
          <a:bodyPr wrap="square" lIns="0" tIns="0" rIns="0" bIns="0" rtlCol="0"/>
          <a:lstStyle/>
          <a:p>
            <a:endParaRPr/>
          </a:p>
        </p:txBody>
      </p:sp>
      <p:sp>
        <p:nvSpPr>
          <p:cNvPr id="2" name="Holder 2"/>
          <p:cNvSpPr>
            <a:spLocks noGrp="1"/>
          </p:cNvSpPr>
          <p:nvPr>
            <p:ph type="title"/>
          </p:nvPr>
        </p:nvSpPr>
        <p:spPr>
          <a:xfrm>
            <a:off x="342900" y="365760"/>
            <a:ext cx="6172200" cy="146304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42900" y="2103120"/>
            <a:ext cx="6172200" cy="603504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8503920"/>
            <a:ext cx="2194560" cy="4572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8503920"/>
            <a:ext cx="1577340" cy="4572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11/21/2018</a:t>
            </a:fld>
            <a:endParaRPr lang="en-US"/>
          </a:p>
        </p:txBody>
      </p:sp>
      <p:sp>
        <p:nvSpPr>
          <p:cNvPr id="6" name="Holder 6"/>
          <p:cNvSpPr>
            <a:spLocks noGrp="1"/>
          </p:cNvSpPr>
          <p:nvPr>
            <p:ph type="sldNum" sz="quarter" idx="7"/>
          </p:nvPr>
        </p:nvSpPr>
        <p:spPr>
          <a:xfrm>
            <a:off x="4937760" y="8503920"/>
            <a:ext cx="1577340" cy="4572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image" Target="../media/image14.sv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object 2"/>
          <p:cNvSpPr/>
          <p:nvPr/>
        </p:nvSpPr>
        <p:spPr>
          <a:xfrm>
            <a:off x="1" y="-5022"/>
            <a:ext cx="6857999" cy="7709534"/>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3777615" y="3544"/>
            <a:ext cx="3080385" cy="7709534"/>
          </a:xfrm>
          <a:custGeom>
            <a:avLst/>
            <a:gdLst/>
            <a:ahLst/>
            <a:cxnLst/>
            <a:rect l="l" t="t" r="r" b="b"/>
            <a:pathLst>
              <a:path w="3080384" h="7709534">
                <a:moveTo>
                  <a:pt x="0" y="7709534"/>
                </a:moveTo>
                <a:lnTo>
                  <a:pt x="3079877" y="7709534"/>
                </a:lnTo>
                <a:lnTo>
                  <a:pt x="3079877" y="0"/>
                </a:lnTo>
                <a:lnTo>
                  <a:pt x="0" y="0"/>
                </a:lnTo>
                <a:lnTo>
                  <a:pt x="0" y="7709534"/>
                </a:lnTo>
                <a:close/>
              </a:path>
            </a:pathLst>
          </a:custGeom>
          <a:solidFill>
            <a:schemeClr val="accent3">
              <a:alpha val="6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343698365"/>
              </p:ext>
            </p:extLst>
          </p:nvPr>
        </p:nvGraphicFramePr>
        <p:xfrm>
          <a:off x="152400" y="1072261"/>
          <a:ext cx="2021179" cy="2649219"/>
        </p:xfrm>
        <a:graphic>
          <a:graphicData uri="http://schemas.openxmlformats.org/drawingml/2006/table">
            <a:tbl>
              <a:tblPr firstRow="1" bandRow="1">
                <a:tableStyleId>{2D5ABB26-0587-4C30-8999-92F81FD0307C}</a:tableStyleId>
              </a:tblPr>
              <a:tblGrid>
                <a:gridCol w="2021179">
                  <a:extLst>
                    <a:ext uri="{9D8B030D-6E8A-4147-A177-3AD203B41FA5}">
                      <a16:colId xmlns="" xmlns:a16="http://schemas.microsoft.com/office/drawing/2014/main" val="20000"/>
                    </a:ext>
                  </a:extLst>
                </a:gridCol>
              </a:tblGrid>
              <a:tr h="421323">
                <a:tc>
                  <a:txBody>
                    <a:bodyPr/>
                    <a:lstStyle/>
                    <a:p>
                      <a:pPr marL="99060" marR="94615" indent="2540" algn="ctr">
                        <a:lnSpc>
                          <a:spcPct val="70000"/>
                        </a:lnSpc>
                        <a:spcBef>
                          <a:spcPts val="439"/>
                        </a:spcBef>
                      </a:pPr>
                      <a:r>
                        <a:rPr lang="es-CO" sz="900" spc="-5" dirty="0">
                          <a:latin typeface="Calibri"/>
                          <a:cs typeface="Calibri"/>
                        </a:rPr>
                        <a:t>Desde el año 2009 y hasta marzo</a:t>
                      </a:r>
                      <a:r>
                        <a:rPr lang="es-CO" sz="900" spc="-5" baseline="0" dirty="0">
                          <a:latin typeface="Calibri"/>
                          <a:cs typeface="Calibri"/>
                        </a:rPr>
                        <a:t> de 2018 se han reconocido 795.139 indemnizaciones por un valor de </a:t>
                      </a:r>
                      <a:r>
                        <a:rPr lang="es-CO" sz="900" spc="-5" baseline="0" dirty="0" smtClean="0">
                          <a:latin typeface="Calibri"/>
                          <a:cs typeface="Calibri"/>
                        </a:rPr>
                        <a:t>$</a:t>
                      </a:r>
                      <a:r>
                        <a:rPr lang="es-CO" sz="900" spc="-5" baseline="0" dirty="0">
                          <a:latin typeface="Calibri"/>
                          <a:cs typeface="Calibri"/>
                        </a:rPr>
                        <a:t>5.022.297.028.490</a:t>
                      </a:r>
                      <a:r>
                        <a:rPr sz="900" spc="-5" dirty="0">
                          <a:latin typeface="Calibri"/>
                          <a:cs typeface="Calibri"/>
                        </a:rPr>
                        <a:t>.</a:t>
                      </a:r>
                      <a:r>
                        <a:rPr lang="es-CO" sz="900" spc="-5" dirty="0">
                          <a:latin typeface="Calibri"/>
                          <a:cs typeface="Calibri"/>
                        </a:rPr>
                        <a:t> (UARIV 2018</a:t>
                      </a:r>
                      <a:r>
                        <a:rPr lang="es-CO" sz="900" spc="-5" dirty="0" smtClean="0">
                          <a:latin typeface="Calibri"/>
                          <a:cs typeface="Calibri"/>
                        </a:rPr>
                        <a:t>)</a:t>
                      </a:r>
                    </a:p>
                    <a:p>
                      <a:pPr marL="99060" marR="94615" indent="2540" algn="ctr">
                        <a:lnSpc>
                          <a:spcPct val="70000"/>
                        </a:lnSpc>
                        <a:spcBef>
                          <a:spcPts val="439"/>
                        </a:spcBef>
                      </a:pPr>
                      <a:endParaRPr sz="900" dirty="0">
                        <a:latin typeface="Calibri"/>
                        <a:cs typeface="Calibri"/>
                      </a:endParaRPr>
                    </a:p>
                  </a:txBody>
                  <a:tcPr marL="0" marR="0" marT="55879" marB="0">
                    <a:lnB w="28575">
                      <a:solidFill>
                        <a:srgbClr val="FFFFFF"/>
                      </a:solidFill>
                      <a:prstDash val="solid"/>
                    </a:lnB>
                    <a:solidFill>
                      <a:srgbClr val="FFFFFF">
                        <a:alpha val="64000"/>
                      </a:srgbClr>
                    </a:solidFill>
                  </a:tcPr>
                </a:tc>
                <a:extLst>
                  <a:ext uri="{0D108BD9-81ED-4DB2-BD59-A6C34878D82A}">
                    <a16:rowId xmlns="" xmlns:a16="http://schemas.microsoft.com/office/drawing/2014/main" val="10000"/>
                  </a:ext>
                </a:extLst>
              </a:tr>
              <a:tr h="462227">
                <a:tc>
                  <a:txBody>
                    <a:bodyPr/>
                    <a:lstStyle/>
                    <a:p>
                      <a:pPr marL="478790" marR="144780" indent="0" algn="ctr">
                        <a:lnSpc>
                          <a:spcPct val="70000"/>
                        </a:lnSpc>
                      </a:pPr>
                      <a:endParaRPr lang="es-CO" sz="900" spc="0" dirty="0">
                        <a:latin typeface="Times New Roman"/>
                        <a:cs typeface="Times New Roman"/>
                      </a:endParaRPr>
                    </a:p>
                    <a:p>
                      <a:pPr marL="0" marR="144780" indent="0" algn="ctr">
                        <a:lnSpc>
                          <a:spcPct val="70000"/>
                        </a:lnSpc>
                      </a:pPr>
                      <a:r>
                        <a:rPr lang="es-CO" sz="900" spc="-5" dirty="0">
                          <a:latin typeface="Calibri"/>
                          <a:cs typeface="Calibri"/>
                        </a:rPr>
                        <a:t>El pasado</a:t>
                      </a:r>
                      <a:r>
                        <a:rPr lang="es-CO" sz="900" spc="-5" baseline="0" dirty="0">
                          <a:latin typeface="Calibri"/>
                          <a:cs typeface="Calibri"/>
                        </a:rPr>
                        <a:t> Gobierno hizo un esfuerzo para garantizar las indemnizaciones desde la expedición de la ley de victimas. (UARIV 2018) </a:t>
                      </a:r>
                      <a:endParaRPr lang="es-CO" sz="900" spc="-5" baseline="0" dirty="0" smtClean="0">
                        <a:latin typeface="Calibri"/>
                        <a:cs typeface="Calibri"/>
                      </a:endParaRPr>
                    </a:p>
                    <a:p>
                      <a:pPr marL="0" marR="144780" indent="0" algn="ctr">
                        <a:lnSpc>
                          <a:spcPct val="70000"/>
                        </a:lnSpc>
                      </a:pPr>
                      <a:endParaRPr sz="900" dirty="0">
                        <a:latin typeface="Calibri"/>
                        <a:cs typeface="Calibri"/>
                      </a:endParaRPr>
                    </a:p>
                  </a:txBody>
                  <a:tcPr marL="0" marR="0" marT="3175" marB="0">
                    <a:lnT w="28575">
                      <a:solidFill>
                        <a:srgbClr val="FFFFFF"/>
                      </a:solidFill>
                      <a:prstDash val="solid"/>
                    </a:lnT>
                    <a:lnB w="38100">
                      <a:solidFill>
                        <a:srgbClr val="FFFFFF"/>
                      </a:solidFill>
                      <a:prstDash val="solid"/>
                    </a:lnB>
                    <a:solidFill>
                      <a:srgbClr val="FFFFFF">
                        <a:alpha val="64000"/>
                      </a:srgbClr>
                    </a:solidFill>
                  </a:tcPr>
                </a:tc>
                <a:extLst>
                  <a:ext uri="{0D108BD9-81ED-4DB2-BD59-A6C34878D82A}">
                    <a16:rowId xmlns="" xmlns:a16="http://schemas.microsoft.com/office/drawing/2014/main" val="10001"/>
                  </a:ext>
                </a:extLst>
              </a:tr>
              <a:tr h="1406712">
                <a:tc>
                  <a:txBody>
                    <a:bodyPr/>
                    <a:lstStyle/>
                    <a:p>
                      <a:pPr>
                        <a:lnSpc>
                          <a:spcPct val="100000"/>
                        </a:lnSpc>
                        <a:spcBef>
                          <a:spcPts val="15"/>
                        </a:spcBef>
                      </a:pPr>
                      <a:endParaRPr sz="900" dirty="0">
                        <a:latin typeface="Times New Roman"/>
                        <a:cs typeface="Times New Roman"/>
                      </a:endParaRPr>
                    </a:p>
                    <a:p>
                      <a:pPr marL="155575" marR="149860" algn="ctr">
                        <a:lnSpc>
                          <a:spcPct val="70000"/>
                        </a:lnSpc>
                      </a:pPr>
                      <a:r>
                        <a:rPr lang="es-CO" sz="900" spc="-5" dirty="0">
                          <a:latin typeface="Calibri"/>
                          <a:cs typeface="Calibri"/>
                        </a:rPr>
                        <a:t>El</a:t>
                      </a:r>
                      <a:r>
                        <a:rPr lang="es-CO" sz="900" spc="-5" baseline="0" dirty="0">
                          <a:latin typeface="Calibri"/>
                          <a:cs typeface="Calibri"/>
                        </a:rPr>
                        <a:t> proceso de indemnización que realiza la Unidad para las Victimas ha tenido grandes retos, por ende, han presentado un proyecto para reglamentar el proceso para el acceso a la indemnización administrativa</a:t>
                      </a:r>
                      <a:r>
                        <a:rPr sz="900" spc="-10" dirty="0">
                          <a:latin typeface="Calibri"/>
                          <a:cs typeface="Calibri"/>
                        </a:rPr>
                        <a:t>.</a:t>
                      </a:r>
                      <a:r>
                        <a:rPr lang="es-CO" sz="900" spc="-10" dirty="0">
                          <a:latin typeface="Calibri"/>
                          <a:cs typeface="Calibri"/>
                        </a:rPr>
                        <a:t> (UARIV 2018)</a:t>
                      </a:r>
                    </a:p>
                    <a:p>
                      <a:pPr marL="155575" marR="149860" algn="ctr">
                        <a:lnSpc>
                          <a:spcPct val="70000"/>
                        </a:lnSpc>
                      </a:pPr>
                      <a:endParaRPr lang="es-CO" sz="900" spc="-10" dirty="0">
                        <a:latin typeface="Calibri"/>
                        <a:cs typeface="Calibri"/>
                      </a:endParaRPr>
                    </a:p>
                    <a:p>
                      <a:pPr marL="155575" marR="149860" indent="0" algn="ctr" defTabSz="914400" eaLnBrk="1" fontAlgn="auto" latinLnBrk="0" hangingPunct="1">
                        <a:lnSpc>
                          <a:spcPct val="70000"/>
                        </a:lnSpc>
                        <a:spcBef>
                          <a:spcPts val="0"/>
                        </a:spcBef>
                        <a:spcAft>
                          <a:spcPts val="0"/>
                        </a:spcAft>
                        <a:buClrTx/>
                        <a:buSzTx/>
                        <a:buFontTx/>
                        <a:buNone/>
                        <a:tabLst/>
                        <a:defRPr/>
                      </a:pPr>
                      <a:r>
                        <a:rPr lang="es-CO" sz="900" b="1" dirty="0">
                          <a:latin typeface="Calibri" pitchFamily="34" charset="0"/>
                        </a:rPr>
                        <a:t>Resolución 01958 de 2018 UARIV, </a:t>
                      </a:r>
                      <a:r>
                        <a:rPr lang="es-CO" sz="900" dirty="0">
                          <a:latin typeface="Calibri" pitchFamily="34" charset="0"/>
                        </a:rPr>
                        <a:t>establece tres rutas de acceso para la solicitud de la indemnización </a:t>
                      </a:r>
                      <a:r>
                        <a:rPr lang="es-CO" sz="900" b="1" dirty="0">
                          <a:latin typeface="Calibri" pitchFamily="34" charset="0"/>
                        </a:rPr>
                        <a:t>(prioritaria, transitoria y general) (UARIV 2018)</a:t>
                      </a:r>
                    </a:p>
                    <a:p>
                      <a:pPr marL="155575" marR="149860" algn="ctr">
                        <a:lnSpc>
                          <a:spcPct val="70000"/>
                        </a:lnSpc>
                      </a:pPr>
                      <a:endParaRPr sz="900" dirty="0">
                        <a:latin typeface="Calibri"/>
                        <a:cs typeface="Calibri"/>
                      </a:endParaRPr>
                    </a:p>
                  </a:txBody>
                  <a:tcPr marL="0" marR="0" marT="1905" marB="0">
                    <a:lnT w="38100">
                      <a:solidFill>
                        <a:srgbClr val="FFFFFF"/>
                      </a:solidFill>
                      <a:prstDash val="solid"/>
                    </a:lnT>
                    <a:lnB w="38100">
                      <a:solidFill>
                        <a:srgbClr val="FFFFFF"/>
                      </a:solidFill>
                      <a:prstDash val="solid"/>
                    </a:lnB>
                    <a:solidFill>
                      <a:srgbClr val="FFFFFF">
                        <a:alpha val="64000"/>
                      </a:srgbClr>
                    </a:solidFill>
                  </a:tcPr>
                </a:tc>
                <a:extLst>
                  <a:ext uri="{0D108BD9-81ED-4DB2-BD59-A6C34878D82A}">
                    <a16:rowId xmlns="" xmlns:a16="http://schemas.microsoft.com/office/drawing/2014/main" val="10002"/>
                  </a:ext>
                </a:extLst>
              </a:tr>
            </a:tbl>
          </a:graphicData>
        </a:graphic>
      </p:graphicFrame>
      <p:sp>
        <p:nvSpPr>
          <p:cNvPr id="9" name="object 9"/>
          <p:cNvSpPr txBox="1"/>
          <p:nvPr/>
        </p:nvSpPr>
        <p:spPr>
          <a:xfrm>
            <a:off x="5420104" y="533400"/>
            <a:ext cx="1285495" cy="258404"/>
          </a:xfrm>
          <a:prstGeom prst="rect">
            <a:avLst/>
          </a:prstGeom>
          <a:ln w="19050">
            <a:solidFill>
              <a:schemeClr val="tx1"/>
            </a:solidFill>
          </a:ln>
        </p:spPr>
        <p:txBody>
          <a:bodyPr vert="horz" wrap="square" lIns="0" tIns="12065" rIns="0" bIns="0" rtlCol="0">
            <a:spAutoFit/>
          </a:bodyPr>
          <a:lstStyle/>
          <a:p>
            <a:pPr marL="12700" algn="ctr">
              <a:lnSpc>
                <a:spcPct val="100000"/>
              </a:lnSpc>
              <a:spcBef>
                <a:spcPts val="95"/>
              </a:spcBef>
            </a:pPr>
            <a:r>
              <a:rPr sz="1600" b="1" spc="-30" dirty="0">
                <a:latin typeface="Arial"/>
                <a:cs typeface="Arial"/>
              </a:rPr>
              <a:t>FACTORES</a:t>
            </a:r>
            <a:endParaRPr sz="1600" dirty="0">
              <a:latin typeface="Arial"/>
              <a:cs typeface="Arial"/>
            </a:endParaRPr>
          </a:p>
        </p:txBody>
      </p:sp>
      <p:sp>
        <p:nvSpPr>
          <p:cNvPr id="10" name="object 10"/>
          <p:cNvSpPr/>
          <p:nvPr/>
        </p:nvSpPr>
        <p:spPr>
          <a:xfrm>
            <a:off x="2362200" y="911225"/>
            <a:ext cx="4379468" cy="536575"/>
          </a:xfrm>
          <a:custGeom>
            <a:avLst/>
            <a:gdLst/>
            <a:ahLst/>
            <a:cxnLst/>
            <a:rect l="l" t="t" r="r" b="b"/>
            <a:pathLst>
              <a:path w="4443095" h="536575">
                <a:moveTo>
                  <a:pt x="0" y="536422"/>
                </a:moveTo>
                <a:lnTo>
                  <a:pt x="4442586" y="536422"/>
                </a:lnTo>
                <a:lnTo>
                  <a:pt x="4442586" y="0"/>
                </a:lnTo>
                <a:lnTo>
                  <a:pt x="0" y="0"/>
                </a:lnTo>
                <a:lnTo>
                  <a:pt x="0" y="536422"/>
                </a:lnTo>
                <a:close/>
              </a:path>
            </a:pathLst>
          </a:custGeom>
          <a:solidFill>
            <a:schemeClr val="bg1">
              <a:alpha val="40000"/>
            </a:schemeClr>
          </a:solidFill>
          <a:ln w="28575">
            <a:solidFill>
              <a:srgbClr val="FFFFFF"/>
            </a:solidFill>
          </a:ln>
        </p:spPr>
        <p:txBody>
          <a:bodyPr wrap="square" lIns="0" tIns="0" rIns="0" bIns="0" rtlCol="0"/>
          <a:lstStyle/>
          <a:p>
            <a:endParaRPr/>
          </a:p>
        </p:txBody>
      </p:sp>
      <p:sp>
        <p:nvSpPr>
          <p:cNvPr id="15" name="object 15"/>
          <p:cNvSpPr txBox="1"/>
          <p:nvPr/>
        </p:nvSpPr>
        <p:spPr>
          <a:xfrm>
            <a:off x="2377820" y="990600"/>
            <a:ext cx="4150360" cy="427681"/>
          </a:xfrm>
          <a:prstGeom prst="rect">
            <a:avLst/>
          </a:prstGeom>
        </p:spPr>
        <p:txBody>
          <a:bodyPr vert="horz" wrap="square" lIns="0" tIns="12065" rIns="0" bIns="0" rtlCol="0">
            <a:spAutoFit/>
          </a:bodyPr>
          <a:lstStyle/>
          <a:p>
            <a:pPr marL="12700">
              <a:lnSpc>
                <a:spcPct val="100000"/>
              </a:lnSpc>
              <a:spcBef>
                <a:spcPts val="95"/>
              </a:spcBef>
            </a:pPr>
            <a:r>
              <a:rPr lang="es-CO" sz="900" spc="-5" dirty="0">
                <a:latin typeface="Calibri"/>
                <a:cs typeface="Calibri"/>
              </a:rPr>
              <a:t>De acuerdo </a:t>
            </a:r>
            <a:r>
              <a:rPr lang="es-CO" sz="900" spc="-5" dirty="0" smtClean="0">
                <a:latin typeface="Calibri"/>
                <a:cs typeface="Calibri"/>
              </a:rPr>
              <a:t>con la </a:t>
            </a:r>
            <a:r>
              <a:rPr lang="es-CO" sz="900" spc="-5" dirty="0">
                <a:latin typeface="Calibri"/>
                <a:cs typeface="Calibri"/>
              </a:rPr>
              <a:t>Unidad de Atención y Reparación Integral para las Victimas (</a:t>
            </a:r>
            <a:r>
              <a:rPr lang="es-CO" sz="900" spc="-5" dirty="0" smtClean="0">
                <a:latin typeface="Calibri"/>
                <a:cs typeface="Calibri"/>
              </a:rPr>
              <a:t>UARIV), es </a:t>
            </a:r>
            <a:r>
              <a:rPr lang="es-CO" sz="900" spc="-5" dirty="0">
                <a:latin typeface="Calibri"/>
                <a:cs typeface="Calibri"/>
              </a:rPr>
              <a:t>la medida administrativa de la reparación integral que entrega el Estado Colombiano a las </a:t>
            </a:r>
            <a:r>
              <a:rPr lang="es-CO" sz="900" spc="-5" dirty="0" smtClean="0">
                <a:latin typeface="Calibri"/>
                <a:cs typeface="Calibri"/>
              </a:rPr>
              <a:t>víctimas </a:t>
            </a:r>
            <a:r>
              <a:rPr lang="es-CO" sz="900" spc="-5" dirty="0">
                <a:latin typeface="Calibri"/>
                <a:cs typeface="Calibri"/>
              </a:rPr>
              <a:t>como compensación </a:t>
            </a:r>
            <a:r>
              <a:rPr lang="es-CO" sz="900" spc="-5" dirty="0" smtClean="0">
                <a:latin typeface="Calibri"/>
                <a:cs typeface="Calibri"/>
              </a:rPr>
              <a:t>económica</a:t>
            </a:r>
            <a:r>
              <a:rPr lang="es-CO" sz="900" spc="-5" dirty="0">
                <a:latin typeface="Calibri"/>
                <a:cs typeface="Calibri"/>
              </a:rPr>
              <a:t> </a:t>
            </a:r>
            <a:r>
              <a:rPr lang="es-CO" sz="900" spc="-5" dirty="0" smtClean="0">
                <a:latin typeface="Calibri"/>
                <a:cs typeface="Calibri"/>
              </a:rPr>
              <a:t>(UARIV </a:t>
            </a:r>
            <a:r>
              <a:rPr lang="es-CO" sz="900" spc="-5" dirty="0" smtClean="0">
                <a:latin typeface="Calibri"/>
                <a:cs typeface="Calibri"/>
              </a:rPr>
              <a:t>,2018</a:t>
            </a:r>
            <a:r>
              <a:rPr lang="es-CO" sz="900" spc="-5" dirty="0" smtClean="0">
                <a:latin typeface="Calibri"/>
                <a:cs typeface="Calibri"/>
              </a:rPr>
              <a:t>).</a:t>
            </a:r>
            <a:endParaRPr sz="900" dirty="0">
              <a:latin typeface="Calibri"/>
              <a:cs typeface="Calibri"/>
            </a:endParaRPr>
          </a:p>
        </p:txBody>
      </p:sp>
      <p:sp>
        <p:nvSpPr>
          <p:cNvPr id="18" name="object 18"/>
          <p:cNvSpPr/>
          <p:nvPr/>
        </p:nvSpPr>
        <p:spPr>
          <a:xfrm>
            <a:off x="2360296" y="1531156"/>
            <a:ext cx="4381072" cy="513715"/>
          </a:xfrm>
          <a:custGeom>
            <a:avLst/>
            <a:gdLst/>
            <a:ahLst/>
            <a:cxnLst/>
            <a:rect l="l" t="t" r="r" b="b"/>
            <a:pathLst>
              <a:path w="4177029" h="513714">
                <a:moveTo>
                  <a:pt x="0" y="513156"/>
                </a:moveTo>
                <a:lnTo>
                  <a:pt x="4176522" y="513156"/>
                </a:lnTo>
                <a:lnTo>
                  <a:pt x="4176522" y="0"/>
                </a:lnTo>
                <a:lnTo>
                  <a:pt x="0" y="0"/>
                </a:lnTo>
                <a:lnTo>
                  <a:pt x="0" y="513156"/>
                </a:lnTo>
                <a:close/>
              </a:path>
            </a:pathLst>
          </a:custGeom>
          <a:solidFill>
            <a:schemeClr val="bg1">
              <a:alpha val="40000"/>
            </a:schemeClr>
          </a:solidFill>
          <a:ln w="28575">
            <a:solidFill>
              <a:srgbClr val="FFFFFF"/>
            </a:solidFill>
          </a:ln>
        </p:spPr>
        <p:txBody>
          <a:bodyPr wrap="square" lIns="0" tIns="0" rIns="0" bIns="0" rtlCol="0"/>
          <a:lstStyle/>
          <a:p>
            <a:endParaRPr/>
          </a:p>
        </p:txBody>
      </p:sp>
      <p:sp>
        <p:nvSpPr>
          <p:cNvPr id="19" name="object 19"/>
          <p:cNvSpPr txBox="1"/>
          <p:nvPr/>
        </p:nvSpPr>
        <p:spPr>
          <a:xfrm>
            <a:off x="2383465" y="1460205"/>
            <a:ext cx="533400" cy="166712"/>
          </a:xfrm>
          <a:prstGeom prst="rect">
            <a:avLst/>
          </a:prstGeom>
          <a:solidFill>
            <a:srgbClr val="000000"/>
          </a:solidFill>
        </p:spPr>
        <p:txBody>
          <a:bodyPr vert="horz" wrap="square" lIns="0" tIns="0" rIns="0" bIns="0" rtlCol="0">
            <a:spAutoFit/>
          </a:bodyPr>
          <a:lstStyle/>
          <a:p>
            <a:pPr marL="635">
              <a:lnSpc>
                <a:spcPts val="1290"/>
              </a:lnSpc>
            </a:pPr>
            <a:r>
              <a:rPr lang="es-CO" sz="1100" b="1" dirty="0">
                <a:solidFill>
                  <a:schemeClr val="bg1">
                    <a:lumMod val="95000"/>
                  </a:schemeClr>
                </a:solidFill>
                <a:latin typeface="Calibri"/>
                <a:cs typeface="Calibri"/>
              </a:rPr>
              <a:t>BOGOTÁ</a:t>
            </a:r>
            <a:endParaRPr sz="1100" b="1" dirty="0">
              <a:solidFill>
                <a:schemeClr val="bg1">
                  <a:lumMod val="95000"/>
                </a:schemeClr>
              </a:solidFill>
              <a:latin typeface="Calibri"/>
              <a:cs typeface="Calibri"/>
            </a:endParaRPr>
          </a:p>
        </p:txBody>
      </p:sp>
      <p:sp>
        <p:nvSpPr>
          <p:cNvPr id="20" name="object 20"/>
          <p:cNvSpPr txBox="1"/>
          <p:nvPr/>
        </p:nvSpPr>
        <p:spPr>
          <a:xfrm>
            <a:off x="2644267" y="1600200"/>
            <a:ext cx="3867150" cy="427681"/>
          </a:xfrm>
          <a:prstGeom prst="rect">
            <a:avLst/>
          </a:prstGeom>
        </p:spPr>
        <p:txBody>
          <a:bodyPr vert="horz" wrap="square" lIns="0" tIns="12065" rIns="0" bIns="0" rtlCol="0">
            <a:spAutoFit/>
          </a:bodyPr>
          <a:lstStyle/>
          <a:p>
            <a:pPr marL="12700">
              <a:lnSpc>
                <a:spcPct val="100000"/>
              </a:lnSpc>
              <a:spcBef>
                <a:spcPts val="95"/>
              </a:spcBef>
            </a:pPr>
            <a:r>
              <a:rPr lang="es-ES_tradnl" sz="900" dirty="0">
                <a:latin typeface="Calibri" pitchFamily="34" charset="0"/>
              </a:rPr>
              <a:t>Entre 2009 y 2017 han sido indemnizadas 14.727 personas víctimas de desplazamiento forzado, que es el </a:t>
            </a:r>
            <a:r>
              <a:rPr lang="es-ES_tradnl" sz="900" dirty="0" smtClean="0">
                <a:latin typeface="Calibri" pitchFamily="34" charset="0"/>
              </a:rPr>
              <a:t>4.28% de </a:t>
            </a:r>
            <a:r>
              <a:rPr lang="es-ES_tradnl" sz="900" dirty="0">
                <a:latin typeface="Calibri" pitchFamily="34" charset="0"/>
              </a:rPr>
              <a:t>la población </a:t>
            </a:r>
            <a:r>
              <a:rPr lang="es-ES_tradnl" sz="900" dirty="0" smtClean="0">
                <a:latin typeface="Calibri" pitchFamily="34" charset="0"/>
              </a:rPr>
              <a:t>víctima </a:t>
            </a:r>
            <a:r>
              <a:rPr lang="es-ES_tradnl" sz="900" dirty="0">
                <a:latin typeface="Calibri" pitchFamily="34" charset="0"/>
              </a:rPr>
              <a:t>residente en Bogotá, por un valor de $75.076 millones. </a:t>
            </a:r>
            <a:endParaRPr sz="900" dirty="0">
              <a:latin typeface="Calibri"/>
              <a:cs typeface="Calibri"/>
            </a:endParaRPr>
          </a:p>
        </p:txBody>
      </p:sp>
      <p:sp>
        <p:nvSpPr>
          <p:cNvPr id="21" name="object 21"/>
          <p:cNvSpPr/>
          <p:nvPr/>
        </p:nvSpPr>
        <p:spPr>
          <a:xfrm>
            <a:off x="2377820" y="2180510"/>
            <a:ext cx="4364228" cy="459565"/>
          </a:xfrm>
          <a:custGeom>
            <a:avLst/>
            <a:gdLst/>
            <a:ahLst/>
            <a:cxnLst/>
            <a:rect l="l" t="t" r="r" b="b"/>
            <a:pathLst>
              <a:path w="3960495" h="734694">
                <a:moveTo>
                  <a:pt x="0" y="734631"/>
                </a:moveTo>
                <a:lnTo>
                  <a:pt x="3960495" y="734631"/>
                </a:lnTo>
                <a:lnTo>
                  <a:pt x="3960495" y="0"/>
                </a:lnTo>
                <a:lnTo>
                  <a:pt x="0" y="0"/>
                </a:lnTo>
                <a:lnTo>
                  <a:pt x="0" y="734631"/>
                </a:lnTo>
                <a:close/>
              </a:path>
            </a:pathLst>
          </a:custGeom>
          <a:solidFill>
            <a:schemeClr val="bg1">
              <a:alpha val="40000"/>
            </a:schemeClr>
          </a:solidFill>
          <a:ln w="28575">
            <a:solidFill>
              <a:srgbClr val="FFFFFF"/>
            </a:solidFill>
          </a:ln>
        </p:spPr>
        <p:txBody>
          <a:bodyPr wrap="square" lIns="0" tIns="0" rIns="0" bIns="0" rtlCol="0"/>
          <a:lstStyle/>
          <a:p>
            <a:endParaRPr/>
          </a:p>
        </p:txBody>
      </p:sp>
      <p:sp>
        <p:nvSpPr>
          <p:cNvPr id="27" name="object 27"/>
          <p:cNvSpPr/>
          <p:nvPr/>
        </p:nvSpPr>
        <p:spPr>
          <a:xfrm>
            <a:off x="2360297" y="2732149"/>
            <a:ext cx="4412994" cy="914400"/>
          </a:xfrm>
          <a:custGeom>
            <a:avLst/>
            <a:gdLst/>
            <a:ahLst/>
            <a:cxnLst/>
            <a:rect l="l" t="t" r="r" b="b"/>
            <a:pathLst>
              <a:path w="3744595" h="576579">
                <a:moveTo>
                  <a:pt x="0" y="576059"/>
                </a:moveTo>
                <a:lnTo>
                  <a:pt x="3744467" y="576059"/>
                </a:lnTo>
                <a:lnTo>
                  <a:pt x="3744467" y="0"/>
                </a:lnTo>
                <a:lnTo>
                  <a:pt x="0" y="0"/>
                </a:lnTo>
                <a:lnTo>
                  <a:pt x="0" y="576059"/>
                </a:lnTo>
                <a:close/>
              </a:path>
            </a:pathLst>
          </a:custGeom>
          <a:solidFill>
            <a:schemeClr val="bg1">
              <a:alpha val="40000"/>
            </a:schemeClr>
          </a:solidFill>
          <a:ln w="28575">
            <a:solidFill>
              <a:srgbClr val="FFFFFF"/>
            </a:solidFill>
          </a:ln>
        </p:spPr>
        <p:txBody>
          <a:bodyPr wrap="square" lIns="0" tIns="0" rIns="0" bIns="0" rtlCol="0"/>
          <a:lstStyle/>
          <a:p>
            <a:endParaRPr/>
          </a:p>
        </p:txBody>
      </p:sp>
      <p:sp>
        <p:nvSpPr>
          <p:cNvPr id="35" name="object 35"/>
          <p:cNvSpPr/>
          <p:nvPr/>
        </p:nvSpPr>
        <p:spPr>
          <a:xfrm>
            <a:off x="273733" y="6518488"/>
            <a:ext cx="2733675" cy="988694"/>
          </a:xfrm>
          <a:custGeom>
            <a:avLst/>
            <a:gdLst/>
            <a:ahLst/>
            <a:cxnLst/>
            <a:rect l="l" t="t" r="r" b="b"/>
            <a:pathLst>
              <a:path w="2733675" h="988695">
                <a:moveTo>
                  <a:pt x="0" y="988199"/>
                </a:moveTo>
                <a:lnTo>
                  <a:pt x="2733294" y="988199"/>
                </a:lnTo>
                <a:lnTo>
                  <a:pt x="2733294" y="0"/>
                </a:lnTo>
                <a:lnTo>
                  <a:pt x="0" y="0"/>
                </a:lnTo>
                <a:lnTo>
                  <a:pt x="0" y="988199"/>
                </a:lnTo>
                <a:close/>
              </a:path>
            </a:pathLst>
          </a:custGeom>
          <a:solidFill>
            <a:schemeClr val="accent3">
              <a:alpha val="40000"/>
            </a:schemeClr>
          </a:solidFill>
        </p:spPr>
        <p:txBody>
          <a:bodyPr wrap="square" lIns="0" tIns="0" rIns="0" bIns="0" rtlCol="0" anchor="ctr"/>
          <a:lstStyle/>
          <a:p>
            <a:pPr algn="ctr"/>
            <a:r>
              <a:rPr lang="es-CO" sz="1050" dirty="0"/>
              <a:t>Según la </a:t>
            </a:r>
            <a:r>
              <a:rPr lang="es-CO" sz="1050" dirty="0" smtClean="0"/>
              <a:t>Sentencia </a:t>
            </a:r>
            <a:r>
              <a:rPr lang="es-CO" sz="1050" dirty="0"/>
              <a:t>de la Corte, solo en casos concretos </a:t>
            </a:r>
            <a:r>
              <a:rPr lang="es-CO" sz="1050" dirty="0" smtClean="0"/>
              <a:t> se </a:t>
            </a:r>
            <a:r>
              <a:rPr lang="es-CO" sz="1050" dirty="0"/>
              <a:t>debe reparar económicamente, por medio de fallos judiciales, a todos aquellos que hayan sido victimas de minas antipersona. (sentencia 2005-00320-2018</a:t>
            </a:r>
            <a:r>
              <a:rPr lang="es-CO" sz="1050" dirty="0" smtClean="0"/>
              <a:t>).</a:t>
            </a:r>
            <a:endParaRPr sz="1050" dirty="0"/>
          </a:p>
        </p:txBody>
      </p:sp>
      <p:sp>
        <p:nvSpPr>
          <p:cNvPr id="40" name="object 40"/>
          <p:cNvSpPr/>
          <p:nvPr/>
        </p:nvSpPr>
        <p:spPr>
          <a:xfrm>
            <a:off x="116630" y="4940896"/>
            <a:ext cx="2890777" cy="926504"/>
          </a:xfrm>
          <a:custGeom>
            <a:avLst/>
            <a:gdLst/>
            <a:ahLst/>
            <a:cxnLst/>
            <a:rect l="l" t="t" r="r" b="b"/>
            <a:pathLst>
              <a:path w="2611120" h="1071879">
                <a:moveTo>
                  <a:pt x="0" y="1071283"/>
                </a:moveTo>
                <a:lnTo>
                  <a:pt x="2610993" y="1071283"/>
                </a:lnTo>
                <a:lnTo>
                  <a:pt x="2610993" y="0"/>
                </a:lnTo>
                <a:lnTo>
                  <a:pt x="0" y="0"/>
                </a:lnTo>
                <a:lnTo>
                  <a:pt x="0" y="1071283"/>
                </a:lnTo>
                <a:close/>
              </a:path>
            </a:pathLst>
          </a:custGeom>
          <a:solidFill>
            <a:schemeClr val="accent3">
              <a:alpha val="40000"/>
            </a:schemeClr>
          </a:solidFill>
        </p:spPr>
        <p:txBody>
          <a:bodyPr wrap="square" lIns="0" tIns="0" rIns="0" bIns="0" rtlCol="0" anchor="ctr"/>
          <a:lstStyle/>
          <a:p>
            <a:pPr algn="ctr"/>
            <a:r>
              <a:rPr lang="es-CO" sz="1050" dirty="0"/>
              <a:t>El Concejo de Estado negó la indemnización de dos personas que fueron victimas de las minas antipersona. El </a:t>
            </a:r>
            <a:r>
              <a:rPr lang="es-CO" sz="1050" dirty="0" smtClean="0"/>
              <a:t>Alto Tribunal señaló que </a:t>
            </a:r>
            <a:r>
              <a:rPr lang="es-CO" sz="1050" dirty="0"/>
              <a:t>las personas que sufrieron de estos hechos en todos los casos no pueden recibir indemnización. (</a:t>
            </a:r>
            <a:r>
              <a:rPr lang="es-CO" sz="1050" dirty="0" smtClean="0"/>
              <a:t>El Tiempo, 2018)</a:t>
            </a:r>
            <a:endParaRPr sz="1050" dirty="0"/>
          </a:p>
        </p:txBody>
      </p:sp>
      <p:sp>
        <p:nvSpPr>
          <p:cNvPr id="45" name="object 45"/>
          <p:cNvSpPr/>
          <p:nvPr/>
        </p:nvSpPr>
        <p:spPr>
          <a:xfrm>
            <a:off x="3140964" y="4690503"/>
            <a:ext cx="3600405" cy="1253097"/>
          </a:xfrm>
          <a:custGeom>
            <a:avLst/>
            <a:gdLst/>
            <a:ahLst/>
            <a:cxnLst/>
            <a:rect l="l" t="t" r="r" b="b"/>
            <a:pathLst>
              <a:path w="2885440" h="729614">
                <a:moveTo>
                  <a:pt x="0" y="729602"/>
                </a:moveTo>
                <a:lnTo>
                  <a:pt x="2885058" y="729602"/>
                </a:lnTo>
                <a:lnTo>
                  <a:pt x="2885058" y="0"/>
                </a:lnTo>
                <a:lnTo>
                  <a:pt x="0" y="0"/>
                </a:lnTo>
                <a:lnTo>
                  <a:pt x="0" y="729602"/>
                </a:lnTo>
                <a:close/>
              </a:path>
            </a:pathLst>
          </a:custGeom>
          <a:solidFill>
            <a:schemeClr val="bg1">
              <a:alpha val="40000"/>
            </a:schemeClr>
          </a:solidFill>
          <a:ln w="28575">
            <a:solidFill>
              <a:schemeClr val="bg1"/>
            </a:solidFill>
            <a:prstDash val="solid"/>
          </a:ln>
        </p:spPr>
        <p:txBody>
          <a:bodyPr wrap="square" lIns="0" tIns="0" rIns="0" bIns="0" rtlCol="0"/>
          <a:lstStyle/>
          <a:p>
            <a:pPr marL="108000"/>
            <a:endParaRPr lang="es-CO" sz="1000" dirty="0" smtClean="0"/>
          </a:p>
          <a:p>
            <a:pPr marL="108000" algn="ctr"/>
            <a:r>
              <a:rPr lang="es-CO" sz="1000" dirty="0" smtClean="0"/>
              <a:t>Según </a:t>
            </a:r>
            <a:r>
              <a:rPr lang="es-CO" sz="1000" dirty="0"/>
              <a:t>la jurisprudencia: </a:t>
            </a:r>
            <a:r>
              <a:rPr lang="es-ES" sz="1000" dirty="0"/>
              <a:t>En cualquier caso, la  </a:t>
            </a:r>
            <a:r>
              <a:rPr lang="es-ES" sz="1000" dirty="0" smtClean="0"/>
              <a:t>responsabilidad </a:t>
            </a:r>
            <a:r>
              <a:rPr lang="es-ES" sz="1000" dirty="0"/>
              <a:t>del Estado por daños antijurídicos causados con armas, municiones de guerra, explosivos u otros elementos que, por su propia naturaleza o funcionamiento representen un peligro para la comunidad, sólo resulta procedente cuando se pruebe que tales artefactos son de dotación oficial o están bajo </a:t>
            </a:r>
            <a:r>
              <a:rPr lang="es-ES" sz="1000" dirty="0" smtClean="0"/>
              <a:t>su guarda</a:t>
            </a:r>
            <a:r>
              <a:rPr lang="es-CO" sz="1000" dirty="0" smtClean="0"/>
              <a:t> </a:t>
            </a:r>
          </a:p>
          <a:p>
            <a:pPr marL="108000" algn="ctr"/>
            <a:r>
              <a:rPr lang="es-CO" sz="1000" dirty="0" smtClean="0"/>
              <a:t>(Sentencia </a:t>
            </a:r>
            <a:r>
              <a:rPr lang="es-CO" sz="1000" dirty="0"/>
              <a:t>2005-00320-2018</a:t>
            </a:r>
            <a:r>
              <a:rPr lang="es-CO" sz="1000" dirty="0" smtClean="0"/>
              <a:t>).</a:t>
            </a:r>
            <a:endParaRPr sz="1000" dirty="0"/>
          </a:p>
        </p:txBody>
      </p:sp>
      <p:sp>
        <p:nvSpPr>
          <p:cNvPr id="57" name="object 57"/>
          <p:cNvSpPr/>
          <p:nvPr/>
        </p:nvSpPr>
        <p:spPr>
          <a:xfrm>
            <a:off x="6773291" y="6659371"/>
            <a:ext cx="0" cy="186055"/>
          </a:xfrm>
          <a:custGeom>
            <a:avLst/>
            <a:gdLst/>
            <a:ahLst/>
            <a:cxnLst/>
            <a:rect l="l" t="t" r="r" b="b"/>
            <a:pathLst>
              <a:path h="186054">
                <a:moveTo>
                  <a:pt x="0" y="0"/>
                </a:moveTo>
                <a:lnTo>
                  <a:pt x="0" y="185927"/>
                </a:lnTo>
              </a:path>
            </a:pathLst>
          </a:custGeom>
          <a:ln w="35051">
            <a:solidFill>
              <a:srgbClr val="FFFFFF"/>
            </a:solidFill>
          </a:ln>
        </p:spPr>
        <p:txBody>
          <a:bodyPr wrap="square" lIns="0" tIns="0" rIns="0" bIns="0" rtlCol="0"/>
          <a:lstStyle/>
          <a:p>
            <a:endParaRPr/>
          </a:p>
        </p:txBody>
      </p:sp>
      <p:sp>
        <p:nvSpPr>
          <p:cNvPr id="60" name="object 60"/>
          <p:cNvSpPr/>
          <p:nvPr/>
        </p:nvSpPr>
        <p:spPr>
          <a:xfrm>
            <a:off x="6790435" y="5544820"/>
            <a:ext cx="0" cy="186055"/>
          </a:xfrm>
          <a:custGeom>
            <a:avLst/>
            <a:gdLst/>
            <a:ahLst/>
            <a:cxnLst/>
            <a:rect l="l" t="t" r="r" b="b"/>
            <a:pathLst>
              <a:path h="186054">
                <a:moveTo>
                  <a:pt x="0" y="0"/>
                </a:moveTo>
                <a:lnTo>
                  <a:pt x="0" y="185927"/>
                </a:lnTo>
              </a:path>
            </a:pathLst>
          </a:custGeom>
          <a:ln w="35051">
            <a:solidFill>
              <a:srgbClr val="FFFFFF"/>
            </a:solidFill>
          </a:ln>
        </p:spPr>
        <p:txBody>
          <a:bodyPr wrap="square" lIns="0" tIns="0" rIns="0" bIns="0" rtlCol="0"/>
          <a:lstStyle/>
          <a:p>
            <a:endParaRPr/>
          </a:p>
        </p:txBody>
      </p:sp>
      <p:sp>
        <p:nvSpPr>
          <p:cNvPr id="62" name="object 62"/>
          <p:cNvSpPr txBox="1"/>
          <p:nvPr/>
        </p:nvSpPr>
        <p:spPr>
          <a:xfrm>
            <a:off x="4988655" y="4557688"/>
            <a:ext cx="1753393" cy="166712"/>
          </a:xfrm>
          <a:prstGeom prst="rect">
            <a:avLst/>
          </a:prstGeom>
          <a:solidFill>
            <a:schemeClr val="tx1"/>
          </a:solidFill>
        </p:spPr>
        <p:txBody>
          <a:bodyPr vert="horz" wrap="square" lIns="0" tIns="12700" rIns="0" bIns="0" rtlCol="0">
            <a:spAutoFit/>
          </a:bodyPr>
          <a:lstStyle/>
          <a:p>
            <a:pPr marL="12700">
              <a:lnSpc>
                <a:spcPct val="100000"/>
              </a:lnSpc>
              <a:spcBef>
                <a:spcPts val="100"/>
              </a:spcBef>
            </a:pPr>
            <a:r>
              <a:rPr lang="es-CO" sz="1000" b="1" dirty="0">
                <a:solidFill>
                  <a:schemeClr val="bg1">
                    <a:lumMod val="95000"/>
                  </a:schemeClr>
                </a:solidFill>
                <a:latin typeface="Calibri"/>
                <a:cs typeface="Calibri"/>
              </a:rPr>
              <a:t>RESPONSABILIDAD DEL ESTADO</a:t>
            </a:r>
            <a:endParaRPr sz="1000" b="1" dirty="0">
              <a:solidFill>
                <a:schemeClr val="bg1">
                  <a:lumMod val="95000"/>
                </a:schemeClr>
              </a:solidFill>
              <a:latin typeface="Calibri"/>
              <a:cs typeface="Calibri"/>
            </a:endParaRPr>
          </a:p>
        </p:txBody>
      </p:sp>
      <p:sp>
        <p:nvSpPr>
          <p:cNvPr id="63" name="object 63"/>
          <p:cNvSpPr/>
          <p:nvPr/>
        </p:nvSpPr>
        <p:spPr>
          <a:xfrm>
            <a:off x="6810120" y="4534661"/>
            <a:ext cx="0" cy="186055"/>
          </a:xfrm>
          <a:custGeom>
            <a:avLst/>
            <a:gdLst/>
            <a:ahLst/>
            <a:cxnLst/>
            <a:rect l="l" t="t" r="r" b="b"/>
            <a:pathLst>
              <a:path h="186054">
                <a:moveTo>
                  <a:pt x="0" y="0"/>
                </a:moveTo>
                <a:lnTo>
                  <a:pt x="0" y="185927"/>
                </a:lnTo>
              </a:path>
            </a:pathLst>
          </a:custGeom>
          <a:ln w="35051">
            <a:solidFill>
              <a:srgbClr val="FFFFFF"/>
            </a:solidFill>
          </a:ln>
        </p:spPr>
        <p:txBody>
          <a:bodyPr wrap="square" lIns="0" tIns="0" rIns="0" bIns="0" rtlCol="0"/>
          <a:lstStyle/>
          <a:p>
            <a:endParaRPr/>
          </a:p>
        </p:txBody>
      </p:sp>
      <p:sp>
        <p:nvSpPr>
          <p:cNvPr id="66" name="object 66"/>
          <p:cNvSpPr/>
          <p:nvPr/>
        </p:nvSpPr>
        <p:spPr>
          <a:xfrm>
            <a:off x="4725161" y="7991817"/>
            <a:ext cx="1709292" cy="828649"/>
          </a:xfrm>
          <a:prstGeom prst="rect">
            <a:avLst/>
          </a:prstGeom>
          <a:blipFill>
            <a:blip r:embed="rId3" cstate="print"/>
            <a:stretch>
              <a:fillRect/>
            </a:stretch>
          </a:blipFill>
        </p:spPr>
        <p:txBody>
          <a:bodyPr wrap="square" lIns="0" tIns="0" rIns="0" bIns="0" rtlCol="0"/>
          <a:lstStyle/>
          <a:p>
            <a:endParaRPr/>
          </a:p>
        </p:txBody>
      </p:sp>
      <p:sp>
        <p:nvSpPr>
          <p:cNvPr id="67" name="object 67"/>
          <p:cNvSpPr txBox="1"/>
          <p:nvPr/>
        </p:nvSpPr>
        <p:spPr>
          <a:xfrm>
            <a:off x="142240" y="22986"/>
            <a:ext cx="1381760" cy="151323"/>
          </a:xfrm>
          <a:prstGeom prst="rect">
            <a:avLst/>
          </a:prstGeom>
        </p:spPr>
        <p:txBody>
          <a:bodyPr vert="horz" wrap="square" lIns="0" tIns="12700" rIns="0" bIns="0" rtlCol="0">
            <a:spAutoFit/>
          </a:bodyPr>
          <a:lstStyle/>
          <a:p>
            <a:pPr marL="12700">
              <a:lnSpc>
                <a:spcPct val="100000"/>
              </a:lnSpc>
              <a:spcBef>
                <a:spcPts val="100"/>
              </a:spcBef>
            </a:pPr>
            <a:r>
              <a:rPr sz="900" b="1" spc="-5" dirty="0">
                <a:solidFill>
                  <a:srgbClr val="FFFFFF"/>
                </a:solidFill>
                <a:latin typeface="Calibri"/>
                <a:cs typeface="Calibri"/>
              </a:rPr>
              <a:t>NOTAS DE COYUNTURA </a:t>
            </a:r>
            <a:r>
              <a:rPr sz="900" b="1" dirty="0">
                <a:solidFill>
                  <a:srgbClr val="FFFFFF"/>
                </a:solidFill>
                <a:latin typeface="Calibri"/>
                <a:cs typeface="Calibri"/>
              </a:rPr>
              <a:t>-</a:t>
            </a:r>
            <a:r>
              <a:rPr sz="900" b="1" spc="-35" dirty="0">
                <a:solidFill>
                  <a:srgbClr val="FFFFFF"/>
                </a:solidFill>
                <a:latin typeface="Calibri"/>
                <a:cs typeface="Calibri"/>
              </a:rPr>
              <a:t> </a:t>
            </a:r>
            <a:r>
              <a:rPr sz="900" b="1" spc="-5" dirty="0">
                <a:solidFill>
                  <a:srgbClr val="FFFFFF"/>
                </a:solidFill>
                <a:latin typeface="Calibri"/>
                <a:cs typeface="Calibri"/>
              </a:rPr>
              <a:t>#</a:t>
            </a:r>
            <a:r>
              <a:rPr lang="es-CO" sz="900" b="1" spc="-5" dirty="0">
                <a:solidFill>
                  <a:srgbClr val="FFFFFF"/>
                </a:solidFill>
                <a:latin typeface="Calibri"/>
                <a:cs typeface="Calibri"/>
              </a:rPr>
              <a:t>2</a:t>
            </a:r>
            <a:r>
              <a:rPr sz="900" b="1" spc="-5" dirty="0">
                <a:solidFill>
                  <a:srgbClr val="FFFFFF"/>
                </a:solidFill>
                <a:latin typeface="Calibri"/>
                <a:cs typeface="Calibri"/>
              </a:rPr>
              <a:t>:</a:t>
            </a:r>
            <a:endParaRPr sz="900" dirty="0">
              <a:latin typeface="Calibri"/>
              <a:cs typeface="Calibri"/>
            </a:endParaRPr>
          </a:p>
        </p:txBody>
      </p:sp>
      <p:sp>
        <p:nvSpPr>
          <p:cNvPr id="69" name="object 69"/>
          <p:cNvSpPr txBox="1"/>
          <p:nvPr/>
        </p:nvSpPr>
        <p:spPr>
          <a:xfrm>
            <a:off x="273732" y="8010852"/>
            <a:ext cx="2317067" cy="1028487"/>
          </a:xfrm>
          <a:prstGeom prst="rect">
            <a:avLst/>
          </a:prstGeom>
        </p:spPr>
        <p:txBody>
          <a:bodyPr vert="horz" wrap="square" lIns="0" tIns="0" rIns="0" bIns="0" rtlCol="0">
            <a:spAutoFit/>
          </a:bodyPr>
          <a:lstStyle/>
          <a:p>
            <a:pPr marL="201295">
              <a:lnSpc>
                <a:spcPts val="1864"/>
              </a:lnSpc>
            </a:pPr>
            <a:r>
              <a:rPr sz="1600" b="1" spc="-5" dirty="0">
                <a:latin typeface="Arial"/>
                <a:cs typeface="Arial"/>
              </a:rPr>
              <a:t>Notas de</a:t>
            </a:r>
            <a:r>
              <a:rPr sz="1600" b="1" spc="-10" dirty="0">
                <a:latin typeface="Arial"/>
                <a:cs typeface="Arial"/>
              </a:rPr>
              <a:t> coyuntura</a:t>
            </a:r>
            <a:endParaRPr sz="1600" dirty="0">
              <a:latin typeface="Arial"/>
              <a:cs typeface="Arial"/>
            </a:endParaRPr>
          </a:p>
          <a:p>
            <a:pPr marL="157480" marR="151765" algn="ctr">
              <a:lnSpc>
                <a:spcPct val="100000"/>
              </a:lnSpc>
              <a:spcBef>
                <a:spcPts val="20"/>
              </a:spcBef>
            </a:pPr>
            <a:r>
              <a:rPr sz="800" b="1" spc="-15" dirty="0">
                <a:latin typeface="Arial"/>
                <a:cs typeface="Arial"/>
              </a:rPr>
              <a:t>Alta </a:t>
            </a:r>
            <a:r>
              <a:rPr sz="800" b="1" spc="-5" dirty="0">
                <a:latin typeface="Arial"/>
                <a:cs typeface="Arial"/>
              </a:rPr>
              <a:t>Consejería </a:t>
            </a:r>
            <a:r>
              <a:rPr sz="800" b="1" dirty="0">
                <a:latin typeface="Arial"/>
                <a:cs typeface="Arial"/>
              </a:rPr>
              <a:t>para los </a:t>
            </a:r>
            <a:r>
              <a:rPr sz="800" b="1" spc="-5" dirty="0">
                <a:latin typeface="Arial"/>
                <a:cs typeface="Arial"/>
              </a:rPr>
              <a:t>Derechos </a:t>
            </a:r>
            <a:r>
              <a:rPr sz="800" b="1" dirty="0">
                <a:latin typeface="Arial"/>
                <a:cs typeface="Arial"/>
              </a:rPr>
              <a:t>de las  </a:t>
            </a:r>
            <a:r>
              <a:rPr sz="800" b="1" spc="-5" dirty="0">
                <a:latin typeface="Arial"/>
                <a:cs typeface="Arial"/>
              </a:rPr>
              <a:t>Víctimas, </a:t>
            </a:r>
            <a:r>
              <a:rPr sz="800" b="1" dirty="0">
                <a:latin typeface="Arial"/>
                <a:cs typeface="Arial"/>
              </a:rPr>
              <a:t>la Paz y la</a:t>
            </a:r>
            <a:r>
              <a:rPr sz="800" b="1" spc="-20" dirty="0">
                <a:latin typeface="Arial"/>
                <a:cs typeface="Arial"/>
              </a:rPr>
              <a:t> </a:t>
            </a:r>
            <a:r>
              <a:rPr sz="800" b="1" dirty="0">
                <a:latin typeface="Arial"/>
                <a:cs typeface="Arial"/>
              </a:rPr>
              <a:t>Reconciliación</a:t>
            </a:r>
            <a:endParaRPr sz="800" dirty="0">
              <a:latin typeface="Arial"/>
              <a:cs typeface="Arial"/>
            </a:endParaRPr>
          </a:p>
          <a:p>
            <a:pPr algn="ctr">
              <a:lnSpc>
                <a:spcPts val="940"/>
              </a:lnSpc>
            </a:pPr>
            <a:r>
              <a:rPr sz="800" b="1" spc="-5" dirty="0">
                <a:latin typeface="Arial"/>
                <a:cs typeface="Arial"/>
              </a:rPr>
              <a:t>Secretaría General </a:t>
            </a:r>
            <a:r>
              <a:rPr sz="800" b="1" dirty="0">
                <a:latin typeface="Arial"/>
                <a:cs typeface="Arial"/>
              </a:rPr>
              <a:t>– </a:t>
            </a:r>
            <a:r>
              <a:rPr sz="800" b="1" spc="-5" dirty="0">
                <a:latin typeface="Arial"/>
                <a:cs typeface="Arial"/>
              </a:rPr>
              <a:t>Alcaldía Mayor </a:t>
            </a:r>
            <a:r>
              <a:rPr sz="800" b="1" dirty="0">
                <a:latin typeface="Arial"/>
                <a:cs typeface="Arial"/>
              </a:rPr>
              <a:t>de</a:t>
            </a:r>
            <a:r>
              <a:rPr sz="800" b="1" spc="114" dirty="0">
                <a:latin typeface="Arial"/>
                <a:cs typeface="Arial"/>
              </a:rPr>
              <a:t> </a:t>
            </a:r>
            <a:r>
              <a:rPr sz="800" b="1" dirty="0">
                <a:latin typeface="Arial"/>
                <a:cs typeface="Arial"/>
              </a:rPr>
              <a:t>Bogotá</a:t>
            </a:r>
            <a:endParaRPr lang="es-CO" sz="800" b="1" dirty="0">
              <a:latin typeface="Arial"/>
              <a:cs typeface="Arial"/>
            </a:endParaRPr>
          </a:p>
          <a:p>
            <a:pPr algn="ctr">
              <a:lnSpc>
                <a:spcPts val="940"/>
              </a:lnSpc>
            </a:pPr>
            <a:r>
              <a:rPr lang="es-CO" sz="800" b="1" dirty="0" smtClean="0">
                <a:latin typeface="Arial"/>
                <a:cs typeface="Arial"/>
              </a:rPr>
              <a:t>Elaboración de contenido: </a:t>
            </a:r>
            <a:r>
              <a:rPr lang="es-CO" sz="800" b="1" dirty="0">
                <a:latin typeface="Arial"/>
                <a:cs typeface="Arial"/>
              </a:rPr>
              <a:t>Javier </a:t>
            </a:r>
            <a:r>
              <a:rPr lang="es-CO" sz="800" b="1" dirty="0" smtClean="0">
                <a:latin typeface="Arial"/>
                <a:cs typeface="Arial"/>
              </a:rPr>
              <a:t>Ramírez</a:t>
            </a:r>
            <a:endParaRPr sz="800" dirty="0">
              <a:latin typeface="Arial"/>
              <a:cs typeface="Arial"/>
            </a:endParaRPr>
          </a:p>
          <a:p>
            <a:pPr algn="ctr">
              <a:lnSpc>
                <a:spcPts val="2380"/>
              </a:lnSpc>
            </a:pPr>
            <a:r>
              <a:rPr sz="1200" b="1" dirty="0">
                <a:latin typeface="Arial"/>
                <a:cs typeface="Arial"/>
              </a:rPr>
              <a:t>#</a:t>
            </a:r>
            <a:r>
              <a:rPr lang="es-CO" sz="1200" b="1" dirty="0">
                <a:latin typeface="Arial"/>
                <a:cs typeface="Arial"/>
              </a:rPr>
              <a:t>2</a:t>
            </a:r>
            <a:r>
              <a:rPr sz="1200" b="1" dirty="0">
                <a:latin typeface="Arial"/>
                <a:cs typeface="Arial"/>
              </a:rPr>
              <a:t>:</a:t>
            </a:r>
            <a:r>
              <a:rPr sz="1200" b="1" spc="-35" dirty="0">
                <a:latin typeface="Arial"/>
                <a:cs typeface="Arial"/>
              </a:rPr>
              <a:t> </a:t>
            </a:r>
            <a:r>
              <a:rPr lang="es-CO" sz="1200" b="1" spc="-50" dirty="0">
                <a:latin typeface="Arial"/>
                <a:cs typeface="Arial"/>
              </a:rPr>
              <a:t>REPARACION INTEGRAL</a:t>
            </a:r>
            <a:endParaRPr sz="1200" dirty="0">
              <a:latin typeface="Arial"/>
              <a:cs typeface="Arial"/>
            </a:endParaRPr>
          </a:p>
        </p:txBody>
      </p:sp>
      <p:sp>
        <p:nvSpPr>
          <p:cNvPr id="68" name="object 68"/>
          <p:cNvSpPr txBox="1"/>
          <p:nvPr/>
        </p:nvSpPr>
        <p:spPr>
          <a:xfrm>
            <a:off x="35830" y="133623"/>
            <a:ext cx="1640570" cy="628377"/>
          </a:xfrm>
          <a:prstGeom prst="rect">
            <a:avLst/>
          </a:prstGeom>
        </p:spPr>
        <p:txBody>
          <a:bodyPr vert="horz" wrap="square" lIns="0" tIns="12700" rIns="0" bIns="0" rtlCol="0">
            <a:spAutoFit/>
          </a:bodyPr>
          <a:lstStyle/>
          <a:p>
            <a:pPr marL="12700" algn="ctr">
              <a:lnSpc>
                <a:spcPct val="100000"/>
              </a:lnSpc>
              <a:spcBef>
                <a:spcPts val="100"/>
              </a:spcBef>
            </a:pPr>
            <a:r>
              <a:rPr lang="es-CO" sz="2000" b="1" spc="-105" dirty="0">
                <a:latin typeface="Lucida Sans"/>
                <a:cs typeface="Lucida Sans"/>
              </a:rPr>
              <a:t>REPARACIÓN INTEGRAL</a:t>
            </a:r>
            <a:endParaRPr sz="2000" dirty="0">
              <a:latin typeface="Lucida Sans"/>
              <a:cs typeface="Lucida Sans"/>
            </a:endParaRPr>
          </a:p>
        </p:txBody>
      </p:sp>
      <p:sp>
        <p:nvSpPr>
          <p:cNvPr id="71" name="70 CuadroTexto"/>
          <p:cNvSpPr txBox="1"/>
          <p:nvPr/>
        </p:nvSpPr>
        <p:spPr>
          <a:xfrm>
            <a:off x="2590800" y="228600"/>
            <a:ext cx="2667000" cy="461665"/>
          </a:xfrm>
          <a:prstGeom prst="rect">
            <a:avLst/>
          </a:prstGeom>
          <a:solidFill>
            <a:schemeClr val="tx1"/>
          </a:solidFill>
        </p:spPr>
        <p:txBody>
          <a:bodyPr wrap="square" rtlCol="0">
            <a:spAutoFit/>
          </a:bodyPr>
          <a:lstStyle/>
          <a:p>
            <a:r>
              <a:rPr lang="es-CO" sz="2400" b="1" dirty="0">
                <a:solidFill>
                  <a:schemeClr val="bg1">
                    <a:lumMod val="95000"/>
                  </a:schemeClr>
                </a:solidFill>
              </a:rPr>
              <a:t>INDEMNIZACIONES</a:t>
            </a:r>
          </a:p>
        </p:txBody>
      </p:sp>
      <p:sp>
        <p:nvSpPr>
          <p:cNvPr id="73" name="72 Rectángulo"/>
          <p:cNvSpPr/>
          <p:nvPr/>
        </p:nvSpPr>
        <p:spPr>
          <a:xfrm>
            <a:off x="2362200" y="838200"/>
            <a:ext cx="533400" cy="152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a:p>
        </p:txBody>
      </p:sp>
      <p:sp>
        <p:nvSpPr>
          <p:cNvPr id="72" name="71 CuadroTexto"/>
          <p:cNvSpPr txBox="1"/>
          <p:nvPr/>
        </p:nvSpPr>
        <p:spPr>
          <a:xfrm>
            <a:off x="2263267" y="791804"/>
            <a:ext cx="762000" cy="259045"/>
          </a:xfrm>
          <a:prstGeom prst="rect">
            <a:avLst/>
          </a:prstGeom>
          <a:noFill/>
        </p:spPr>
        <p:txBody>
          <a:bodyPr wrap="square" rtlCol="0">
            <a:spAutoFit/>
          </a:bodyPr>
          <a:lstStyle/>
          <a:p>
            <a:pPr marL="635">
              <a:lnSpc>
                <a:spcPts val="1290"/>
              </a:lnSpc>
            </a:pPr>
            <a:r>
              <a:rPr lang="es-CO" sz="1100" b="1" spc="5" dirty="0">
                <a:solidFill>
                  <a:srgbClr val="FFFFFF"/>
                </a:solidFill>
                <a:latin typeface="Calibri"/>
                <a:cs typeface="Calibri"/>
              </a:rPr>
              <a:t>¿</a:t>
            </a:r>
            <a:r>
              <a:rPr lang="es-CO" sz="1100" b="1" spc="5" dirty="0" smtClean="0">
                <a:solidFill>
                  <a:srgbClr val="FFFFFF"/>
                </a:solidFill>
                <a:latin typeface="Calibri"/>
                <a:cs typeface="Calibri"/>
              </a:rPr>
              <a:t>QUÉ </a:t>
            </a:r>
            <a:r>
              <a:rPr lang="es-CO" sz="1100" b="1" spc="5" dirty="0">
                <a:solidFill>
                  <a:srgbClr val="FFFFFF"/>
                </a:solidFill>
                <a:latin typeface="Calibri"/>
                <a:cs typeface="Calibri"/>
              </a:rPr>
              <a:t>ES?</a:t>
            </a:r>
          </a:p>
        </p:txBody>
      </p:sp>
      <p:sp>
        <p:nvSpPr>
          <p:cNvPr id="75" name="74 CuadroTexto"/>
          <p:cNvSpPr txBox="1"/>
          <p:nvPr/>
        </p:nvSpPr>
        <p:spPr>
          <a:xfrm>
            <a:off x="2408148" y="2057399"/>
            <a:ext cx="1846960" cy="246221"/>
          </a:xfrm>
          <a:prstGeom prst="rect">
            <a:avLst/>
          </a:prstGeom>
          <a:solidFill>
            <a:schemeClr val="tx1"/>
          </a:solidFill>
        </p:spPr>
        <p:txBody>
          <a:bodyPr wrap="square" rtlCol="0">
            <a:spAutoFit/>
          </a:bodyPr>
          <a:lstStyle/>
          <a:p>
            <a:r>
              <a:rPr lang="es-CO" sz="1000" b="1" dirty="0">
                <a:solidFill>
                  <a:schemeClr val="bg1">
                    <a:lumMod val="95000"/>
                  </a:schemeClr>
                </a:solidFill>
              </a:rPr>
              <a:t>PERSONAS POR INDEMNIZAR</a:t>
            </a:r>
          </a:p>
        </p:txBody>
      </p:sp>
      <p:sp>
        <p:nvSpPr>
          <p:cNvPr id="76" name="75 CuadroTexto"/>
          <p:cNvSpPr txBox="1"/>
          <p:nvPr/>
        </p:nvSpPr>
        <p:spPr>
          <a:xfrm>
            <a:off x="2628900" y="2270743"/>
            <a:ext cx="3657600" cy="369332"/>
          </a:xfrm>
          <a:prstGeom prst="rect">
            <a:avLst/>
          </a:prstGeom>
          <a:noFill/>
        </p:spPr>
        <p:txBody>
          <a:bodyPr wrap="square" rtlCol="0">
            <a:spAutoFit/>
          </a:bodyPr>
          <a:lstStyle/>
          <a:p>
            <a:pPr lvl="0"/>
            <a:r>
              <a:rPr lang="es-CO" sz="900" dirty="0">
                <a:latin typeface="Calibri" pitchFamily="34" charset="0"/>
              </a:rPr>
              <a:t>329.596 personas de las 344.323 que hay en Bogotá por desplazamiento forzado. Esto costará aproximadamente $1.6 </a:t>
            </a:r>
            <a:r>
              <a:rPr lang="es-CO" sz="900" dirty="0" smtClean="0">
                <a:latin typeface="Calibri" pitchFamily="34" charset="0"/>
              </a:rPr>
              <a:t>billones  (UARIV </a:t>
            </a:r>
            <a:r>
              <a:rPr lang="es-CO" sz="900" dirty="0" smtClean="0">
                <a:latin typeface="Calibri" pitchFamily="34" charset="0"/>
              </a:rPr>
              <a:t>,2018</a:t>
            </a:r>
            <a:r>
              <a:rPr lang="es-CO" sz="900" dirty="0" smtClean="0">
                <a:latin typeface="Calibri" pitchFamily="34" charset="0"/>
              </a:rPr>
              <a:t>). </a:t>
            </a:r>
            <a:endParaRPr lang="es-CO" sz="900" b="1" dirty="0">
              <a:solidFill>
                <a:srgbClr val="FFFFFF"/>
              </a:solidFill>
              <a:highlight>
                <a:schemeClr val="dk1"/>
              </a:highlight>
              <a:latin typeface="Calibri" pitchFamily="34" charset="0"/>
              <a:ea typeface="Calibri"/>
              <a:cs typeface="Calibri"/>
              <a:sym typeface="Calibri"/>
            </a:endParaRPr>
          </a:p>
        </p:txBody>
      </p:sp>
      <p:sp>
        <p:nvSpPr>
          <p:cNvPr id="77" name="76 CuadroTexto"/>
          <p:cNvSpPr txBox="1"/>
          <p:nvPr/>
        </p:nvSpPr>
        <p:spPr>
          <a:xfrm>
            <a:off x="2439598" y="2595599"/>
            <a:ext cx="2099626" cy="246221"/>
          </a:xfrm>
          <a:prstGeom prst="rect">
            <a:avLst/>
          </a:prstGeom>
          <a:solidFill>
            <a:schemeClr val="tx1"/>
          </a:solidFill>
        </p:spPr>
        <p:txBody>
          <a:bodyPr wrap="square" rtlCol="0">
            <a:spAutoFit/>
          </a:bodyPr>
          <a:lstStyle/>
          <a:p>
            <a:r>
              <a:rPr lang="es-CO" sz="1000" b="1" dirty="0">
                <a:solidFill>
                  <a:schemeClr val="bg1">
                    <a:lumMod val="95000"/>
                  </a:schemeClr>
                </a:solidFill>
              </a:rPr>
              <a:t>CRITERIOS PUNTUALES Y OBJETIVOS</a:t>
            </a:r>
          </a:p>
        </p:txBody>
      </p:sp>
      <p:sp>
        <p:nvSpPr>
          <p:cNvPr id="79" name="78 CuadroTexto"/>
          <p:cNvSpPr txBox="1"/>
          <p:nvPr/>
        </p:nvSpPr>
        <p:spPr>
          <a:xfrm>
            <a:off x="2590799" y="2841820"/>
            <a:ext cx="4038601" cy="804729"/>
          </a:xfrm>
          <a:prstGeom prst="rect">
            <a:avLst/>
          </a:prstGeom>
          <a:noFill/>
        </p:spPr>
        <p:txBody>
          <a:bodyPr wrap="square" rtlCol="0">
            <a:spAutoFit/>
          </a:bodyPr>
          <a:lstStyle/>
          <a:p>
            <a:r>
              <a:rPr lang="es-CO" sz="900" b="1" dirty="0">
                <a:latin typeface="Calibri" pitchFamily="34" charset="0"/>
              </a:rPr>
              <a:t>Ruta General</a:t>
            </a:r>
            <a:r>
              <a:rPr lang="es-CO" sz="900" dirty="0">
                <a:latin typeface="Calibri" pitchFamily="34" charset="0"/>
              </a:rPr>
              <a:t>: personas que no han iniciado su solicitud de indemnización y no cumplen con los criterios de priorización. </a:t>
            </a:r>
          </a:p>
          <a:p>
            <a:r>
              <a:rPr lang="es-CO" sz="900" b="1" dirty="0">
                <a:latin typeface="Calibri" pitchFamily="34" charset="0"/>
              </a:rPr>
              <a:t>Ruta Priorizada</a:t>
            </a:r>
            <a:r>
              <a:rPr lang="es-CO" sz="900" dirty="0">
                <a:latin typeface="Calibri" pitchFamily="34" charset="0"/>
              </a:rPr>
              <a:t>: Personas mayores de 74 años y con discapacidad mayor al 40%. </a:t>
            </a:r>
          </a:p>
          <a:p>
            <a:r>
              <a:rPr lang="es-CO" sz="900" b="1" dirty="0">
                <a:latin typeface="Calibri" pitchFamily="34" charset="0"/>
              </a:rPr>
              <a:t>Ruta transitoria</a:t>
            </a:r>
            <a:r>
              <a:rPr lang="es-CO" sz="900" dirty="0">
                <a:latin typeface="Calibri" pitchFamily="34" charset="0"/>
              </a:rPr>
              <a:t>: personas que ya entregaron documentos y no han recibido respuesta sobre la </a:t>
            </a:r>
            <a:r>
              <a:rPr lang="es-CO" sz="900" dirty="0" smtClean="0">
                <a:latin typeface="Calibri" pitchFamily="34" charset="0"/>
              </a:rPr>
              <a:t>solicitud</a:t>
            </a:r>
            <a:r>
              <a:rPr lang="es-CO" sz="900" dirty="0">
                <a:latin typeface="Calibri" pitchFamily="34" charset="0"/>
              </a:rPr>
              <a:t> </a:t>
            </a:r>
            <a:r>
              <a:rPr lang="es-CO" sz="900" dirty="0" smtClean="0">
                <a:latin typeface="Calibri" pitchFamily="34" charset="0"/>
              </a:rPr>
              <a:t>(UARIV </a:t>
            </a:r>
            <a:r>
              <a:rPr lang="es-CO" sz="900" dirty="0">
                <a:latin typeface="Calibri" pitchFamily="34" charset="0"/>
              </a:rPr>
              <a:t>rutas </a:t>
            </a:r>
            <a:r>
              <a:rPr lang="es-CO" sz="900" dirty="0" smtClean="0">
                <a:latin typeface="Calibri" pitchFamily="34" charset="0"/>
              </a:rPr>
              <a:t>,2018</a:t>
            </a:r>
            <a:r>
              <a:rPr lang="es-CO" sz="900" dirty="0" smtClean="0">
                <a:latin typeface="Calibri" pitchFamily="34" charset="0"/>
              </a:rPr>
              <a:t>). </a:t>
            </a:r>
            <a:endParaRPr lang="es-CO" sz="900" dirty="0">
              <a:latin typeface="Calibri" pitchFamily="34" charset="0"/>
            </a:endParaRPr>
          </a:p>
        </p:txBody>
      </p:sp>
      <p:sp>
        <p:nvSpPr>
          <p:cNvPr id="4" name="CuadroTexto 3">
            <a:extLst>
              <a:ext uri="{FF2B5EF4-FFF2-40B4-BE49-F238E27FC236}">
                <a16:creationId xmlns="" xmlns:a16="http://schemas.microsoft.com/office/drawing/2014/main" id="{91311C5A-5265-47E4-8349-8954701A0A06}"/>
              </a:ext>
            </a:extLst>
          </p:cNvPr>
          <p:cNvSpPr txBox="1"/>
          <p:nvPr/>
        </p:nvSpPr>
        <p:spPr>
          <a:xfrm>
            <a:off x="76199" y="3820230"/>
            <a:ext cx="2819401" cy="461665"/>
          </a:xfrm>
          <a:prstGeom prst="rect">
            <a:avLst/>
          </a:prstGeom>
          <a:solidFill>
            <a:schemeClr val="tx1"/>
          </a:solidFill>
        </p:spPr>
        <p:txBody>
          <a:bodyPr wrap="square" rtlCol="0">
            <a:spAutoFit/>
          </a:bodyPr>
          <a:lstStyle/>
          <a:p>
            <a:r>
              <a:rPr lang="es-CO" sz="2400" b="1" dirty="0" smtClean="0">
                <a:solidFill>
                  <a:schemeClr val="bg1">
                    <a:lumMod val="95000"/>
                  </a:schemeClr>
                </a:solidFill>
              </a:rPr>
              <a:t>VÍCTIMAS </a:t>
            </a:r>
            <a:r>
              <a:rPr lang="es-CO" sz="2400" b="1" dirty="0">
                <a:solidFill>
                  <a:schemeClr val="bg1">
                    <a:lumMod val="95000"/>
                  </a:schemeClr>
                </a:solidFill>
              </a:rPr>
              <a:t>DE MINAS</a:t>
            </a:r>
          </a:p>
        </p:txBody>
      </p:sp>
      <p:pic>
        <p:nvPicPr>
          <p:cNvPr id="6" name="Gráfico 5" descr="Persona en silla de ruedas">
            <a:extLst>
              <a:ext uri="{FF2B5EF4-FFF2-40B4-BE49-F238E27FC236}">
                <a16:creationId xmlns="" xmlns:a16="http://schemas.microsoft.com/office/drawing/2014/main" id="{23C7FDB2-BB87-45B8-912B-D40A5A8DE76F}"/>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78791" y="6068996"/>
            <a:ext cx="457199" cy="457199"/>
          </a:xfrm>
          <a:prstGeom prst="rect">
            <a:avLst/>
          </a:prstGeom>
        </p:spPr>
      </p:pic>
      <p:sp>
        <p:nvSpPr>
          <p:cNvPr id="23" name="Rectángulo 22">
            <a:extLst>
              <a:ext uri="{FF2B5EF4-FFF2-40B4-BE49-F238E27FC236}">
                <a16:creationId xmlns="" xmlns:a16="http://schemas.microsoft.com/office/drawing/2014/main" id="{BC92EA36-3F9D-4865-B267-8A2F7CD2F54B}"/>
              </a:ext>
            </a:extLst>
          </p:cNvPr>
          <p:cNvSpPr/>
          <p:nvPr/>
        </p:nvSpPr>
        <p:spPr>
          <a:xfrm>
            <a:off x="3316671" y="6304446"/>
            <a:ext cx="3388929" cy="1302398"/>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CuadroTexto 10">
            <a:extLst>
              <a:ext uri="{FF2B5EF4-FFF2-40B4-BE49-F238E27FC236}">
                <a16:creationId xmlns="" xmlns:a16="http://schemas.microsoft.com/office/drawing/2014/main" id="{16DE2A14-3D2A-4BE3-8828-402D3CED33C5}"/>
              </a:ext>
            </a:extLst>
          </p:cNvPr>
          <p:cNvSpPr txBox="1"/>
          <p:nvPr/>
        </p:nvSpPr>
        <p:spPr>
          <a:xfrm>
            <a:off x="3315257" y="6104331"/>
            <a:ext cx="1066824" cy="246221"/>
          </a:xfrm>
          <a:prstGeom prst="rect">
            <a:avLst/>
          </a:prstGeom>
          <a:solidFill>
            <a:schemeClr val="tx1"/>
          </a:solidFill>
        </p:spPr>
        <p:txBody>
          <a:bodyPr wrap="square" rtlCol="0">
            <a:spAutoFit/>
          </a:bodyPr>
          <a:lstStyle/>
          <a:p>
            <a:r>
              <a:rPr lang="es-CO" sz="1000" b="1" dirty="0">
                <a:solidFill>
                  <a:schemeClr val="bg1">
                    <a:lumMod val="95000"/>
                  </a:schemeClr>
                </a:solidFill>
              </a:rPr>
              <a:t>BAJAN CIFRAS </a:t>
            </a:r>
          </a:p>
        </p:txBody>
      </p:sp>
      <p:sp>
        <p:nvSpPr>
          <p:cNvPr id="78" name="CuadroTexto 77">
            <a:extLst>
              <a:ext uri="{FF2B5EF4-FFF2-40B4-BE49-F238E27FC236}">
                <a16:creationId xmlns="" xmlns:a16="http://schemas.microsoft.com/office/drawing/2014/main" id="{1A467F46-E356-4773-857C-723E03B3C971}"/>
              </a:ext>
            </a:extLst>
          </p:cNvPr>
          <p:cNvSpPr txBox="1"/>
          <p:nvPr/>
        </p:nvSpPr>
        <p:spPr>
          <a:xfrm>
            <a:off x="5486822" y="7391400"/>
            <a:ext cx="1644910" cy="215444"/>
          </a:xfrm>
          <a:prstGeom prst="rect">
            <a:avLst/>
          </a:prstGeom>
          <a:noFill/>
        </p:spPr>
        <p:txBody>
          <a:bodyPr wrap="square" rtlCol="0">
            <a:spAutoFit/>
          </a:bodyPr>
          <a:lstStyle/>
          <a:p>
            <a:r>
              <a:rPr lang="es-CO" sz="800" b="1" dirty="0"/>
              <a:t>Fuente</a:t>
            </a:r>
            <a:r>
              <a:rPr lang="es-CO" sz="800" dirty="0"/>
              <a:t>: El </a:t>
            </a:r>
            <a:r>
              <a:rPr lang="es-CO" sz="800" dirty="0" smtClean="0"/>
              <a:t>Tiempo, </a:t>
            </a:r>
            <a:r>
              <a:rPr lang="es-CO" sz="800" dirty="0"/>
              <a:t>2018</a:t>
            </a:r>
          </a:p>
        </p:txBody>
      </p:sp>
      <p:sp>
        <p:nvSpPr>
          <p:cNvPr id="24" name="CuadroTexto 23">
            <a:extLst>
              <a:ext uri="{FF2B5EF4-FFF2-40B4-BE49-F238E27FC236}">
                <a16:creationId xmlns="" xmlns:a16="http://schemas.microsoft.com/office/drawing/2014/main" id="{230C8A3E-D392-48E2-AE0C-D9C78571A38C}"/>
              </a:ext>
            </a:extLst>
          </p:cNvPr>
          <p:cNvSpPr txBox="1"/>
          <p:nvPr/>
        </p:nvSpPr>
        <p:spPr>
          <a:xfrm>
            <a:off x="1074479" y="4400808"/>
            <a:ext cx="967189" cy="369332"/>
          </a:xfrm>
          <a:prstGeom prst="rect">
            <a:avLst/>
          </a:prstGeom>
          <a:solidFill>
            <a:schemeClr val="accent3"/>
          </a:solidFill>
        </p:spPr>
        <p:txBody>
          <a:bodyPr wrap="square" rtlCol="0">
            <a:spAutoFit/>
          </a:bodyPr>
          <a:lstStyle/>
          <a:p>
            <a:r>
              <a:rPr lang="es-CO" b="1" dirty="0">
                <a:solidFill>
                  <a:schemeClr val="bg1"/>
                </a:solidFill>
              </a:rPr>
              <a:t>HECHOS</a:t>
            </a:r>
            <a:r>
              <a:rPr lang="es-CO" b="1" dirty="0"/>
              <a:t> </a:t>
            </a:r>
          </a:p>
        </p:txBody>
      </p:sp>
      <p:pic>
        <p:nvPicPr>
          <p:cNvPr id="26" name="Gráfico 25" descr="Hombre">
            <a:extLst>
              <a:ext uri="{FF2B5EF4-FFF2-40B4-BE49-F238E27FC236}">
                <a16:creationId xmlns="" xmlns:a16="http://schemas.microsoft.com/office/drawing/2014/main" id="{6350923A-1D9D-4C89-8072-C019A0E454FB}"/>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24781" y="4472622"/>
            <a:ext cx="487056" cy="487056"/>
          </a:xfrm>
          <a:prstGeom prst="rect">
            <a:avLst/>
          </a:prstGeom>
        </p:spPr>
      </p:pic>
      <p:sp>
        <p:nvSpPr>
          <p:cNvPr id="7" name="object 7"/>
          <p:cNvSpPr txBox="1"/>
          <p:nvPr/>
        </p:nvSpPr>
        <p:spPr>
          <a:xfrm>
            <a:off x="78791" y="842665"/>
            <a:ext cx="892810" cy="258404"/>
          </a:xfrm>
          <a:prstGeom prst="rect">
            <a:avLst/>
          </a:prstGeom>
          <a:solidFill>
            <a:schemeClr val="accent3"/>
          </a:solidFill>
        </p:spPr>
        <p:txBody>
          <a:bodyPr vert="horz" wrap="square" lIns="0" tIns="12065" rIns="0" bIns="0" rtlCol="0">
            <a:spAutoFit/>
          </a:bodyPr>
          <a:lstStyle/>
          <a:p>
            <a:pPr marL="12700">
              <a:lnSpc>
                <a:spcPct val="100000"/>
              </a:lnSpc>
              <a:spcBef>
                <a:spcPts val="95"/>
              </a:spcBef>
            </a:pPr>
            <a:r>
              <a:rPr sz="1600" b="1" spc="-5" dirty="0">
                <a:solidFill>
                  <a:schemeClr val="bg1"/>
                </a:solidFill>
                <a:latin typeface="Arial"/>
                <a:cs typeface="Arial"/>
              </a:rPr>
              <a:t>HECHOS</a:t>
            </a:r>
            <a:endParaRPr sz="1600" dirty="0">
              <a:solidFill>
                <a:schemeClr val="bg1"/>
              </a:solidFill>
              <a:latin typeface="Arial"/>
              <a:cs typeface="Arial"/>
            </a:endParaRPr>
          </a:p>
        </p:txBody>
      </p:sp>
      <p:sp>
        <p:nvSpPr>
          <p:cNvPr id="48" name="object 9"/>
          <p:cNvSpPr txBox="1"/>
          <p:nvPr/>
        </p:nvSpPr>
        <p:spPr>
          <a:xfrm>
            <a:off x="5496305" y="4161196"/>
            <a:ext cx="1285495" cy="258404"/>
          </a:xfrm>
          <a:prstGeom prst="rect">
            <a:avLst/>
          </a:prstGeom>
          <a:ln w="19050">
            <a:solidFill>
              <a:schemeClr val="tx1"/>
            </a:solidFill>
          </a:ln>
        </p:spPr>
        <p:txBody>
          <a:bodyPr vert="horz" wrap="square" lIns="0" tIns="12065" rIns="0" bIns="0" rtlCol="0">
            <a:spAutoFit/>
          </a:bodyPr>
          <a:lstStyle/>
          <a:p>
            <a:pPr marL="12700" algn="ctr">
              <a:lnSpc>
                <a:spcPct val="100000"/>
              </a:lnSpc>
              <a:spcBef>
                <a:spcPts val="95"/>
              </a:spcBef>
            </a:pPr>
            <a:r>
              <a:rPr sz="1600" b="1" spc="-30" dirty="0">
                <a:latin typeface="Arial"/>
                <a:cs typeface="Arial"/>
              </a:rPr>
              <a:t>FACTORES</a:t>
            </a:r>
            <a:endParaRPr sz="1600" dirty="0">
              <a:latin typeface="Arial"/>
              <a:cs typeface="Arial"/>
            </a:endParaRPr>
          </a:p>
        </p:txBody>
      </p:sp>
      <p:sp>
        <p:nvSpPr>
          <p:cNvPr id="12" name="CuadroTexto 11">
            <a:extLst>
              <a:ext uri="{FF2B5EF4-FFF2-40B4-BE49-F238E27FC236}">
                <a16:creationId xmlns="" xmlns:a16="http://schemas.microsoft.com/office/drawing/2014/main" id="{C59B0E9F-3E71-4625-BA54-6D4587C227D6}"/>
              </a:ext>
            </a:extLst>
          </p:cNvPr>
          <p:cNvSpPr txBox="1"/>
          <p:nvPr/>
        </p:nvSpPr>
        <p:spPr>
          <a:xfrm>
            <a:off x="3263948" y="6334036"/>
            <a:ext cx="3449414" cy="600164"/>
          </a:xfrm>
          <a:prstGeom prst="rect">
            <a:avLst/>
          </a:prstGeom>
          <a:noFill/>
        </p:spPr>
        <p:txBody>
          <a:bodyPr wrap="square" rtlCol="0">
            <a:spAutoFit/>
          </a:bodyPr>
          <a:lstStyle/>
          <a:p>
            <a:pPr algn="ctr"/>
            <a:r>
              <a:rPr lang="es-CO" sz="1100" dirty="0" smtClean="0"/>
              <a:t>Durante </a:t>
            </a:r>
            <a:r>
              <a:rPr lang="es-CO" sz="1100" dirty="0"/>
              <a:t>y después de las negociaciones de paz con las FARC, el numero de victimas por este hecho se redujo notablemente en los </a:t>
            </a:r>
            <a:r>
              <a:rPr lang="es-CO" sz="1100" dirty="0" smtClean="0"/>
              <a:t>siguientes </a:t>
            </a:r>
            <a:r>
              <a:rPr lang="es-CO" sz="1100" dirty="0"/>
              <a:t>años: </a:t>
            </a:r>
          </a:p>
        </p:txBody>
      </p:sp>
      <p:sp>
        <p:nvSpPr>
          <p:cNvPr id="13" name="CuadroTexto 12">
            <a:extLst>
              <a:ext uri="{FF2B5EF4-FFF2-40B4-BE49-F238E27FC236}">
                <a16:creationId xmlns="" xmlns:a16="http://schemas.microsoft.com/office/drawing/2014/main" id="{5186CB3C-CE29-4ED4-BCD0-6CB1039D9237}"/>
              </a:ext>
            </a:extLst>
          </p:cNvPr>
          <p:cNvSpPr txBox="1"/>
          <p:nvPr/>
        </p:nvSpPr>
        <p:spPr>
          <a:xfrm>
            <a:off x="3582555" y="6921862"/>
            <a:ext cx="672553" cy="369332"/>
          </a:xfrm>
          <a:prstGeom prst="rect">
            <a:avLst/>
          </a:prstGeom>
          <a:noFill/>
        </p:spPr>
        <p:txBody>
          <a:bodyPr wrap="square" rtlCol="0">
            <a:spAutoFit/>
          </a:bodyPr>
          <a:lstStyle/>
          <a:p>
            <a:r>
              <a:rPr lang="es-CO" dirty="0"/>
              <a:t>2006</a:t>
            </a:r>
          </a:p>
        </p:txBody>
      </p:sp>
      <p:sp>
        <p:nvSpPr>
          <p:cNvPr id="14" name="CuadroTexto 13">
            <a:extLst>
              <a:ext uri="{FF2B5EF4-FFF2-40B4-BE49-F238E27FC236}">
                <a16:creationId xmlns="" xmlns:a16="http://schemas.microsoft.com/office/drawing/2014/main" id="{033E99E8-9C23-4F0E-A56B-C4294FC0F928}"/>
              </a:ext>
            </a:extLst>
          </p:cNvPr>
          <p:cNvSpPr txBox="1"/>
          <p:nvPr/>
        </p:nvSpPr>
        <p:spPr>
          <a:xfrm>
            <a:off x="3470187" y="7221379"/>
            <a:ext cx="911894" cy="246221"/>
          </a:xfrm>
          <a:prstGeom prst="rect">
            <a:avLst/>
          </a:prstGeom>
          <a:noFill/>
        </p:spPr>
        <p:txBody>
          <a:bodyPr wrap="square" rtlCol="0">
            <a:spAutoFit/>
          </a:bodyPr>
          <a:lstStyle/>
          <a:p>
            <a:r>
              <a:rPr lang="es-CO" sz="1000" dirty="0"/>
              <a:t>1232 victimas </a:t>
            </a:r>
          </a:p>
        </p:txBody>
      </p:sp>
      <p:sp>
        <p:nvSpPr>
          <p:cNvPr id="16" name="CuadroTexto 15">
            <a:extLst>
              <a:ext uri="{FF2B5EF4-FFF2-40B4-BE49-F238E27FC236}">
                <a16:creationId xmlns="" xmlns:a16="http://schemas.microsoft.com/office/drawing/2014/main" id="{623C90F2-33F1-45EA-B186-940CA7A3716E}"/>
              </a:ext>
            </a:extLst>
          </p:cNvPr>
          <p:cNvSpPr txBox="1"/>
          <p:nvPr/>
        </p:nvSpPr>
        <p:spPr>
          <a:xfrm>
            <a:off x="4610323" y="6923902"/>
            <a:ext cx="672553" cy="369332"/>
          </a:xfrm>
          <a:prstGeom prst="rect">
            <a:avLst/>
          </a:prstGeom>
          <a:noFill/>
        </p:spPr>
        <p:txBody>
          <a:bodyPr wrap="square" rtlCol="0">
            <a:spAutoFit/>
          </a:bodyPr>
          <a:lstStyle/>
          <a:p>
            <a:r>
              <a:rPr lang="es-CO" dirty="0"/>
              <a:t>2016</a:t>
            </a:r>
          </a:p>
        </p:txBody>
      </p:sp>
      <p:sp>
        <p:nvSpPr>
          <p:cNvPr id="17" name="CuadroTexto 16">
            <a:extLst>
              <a:ext uri="{FF2B5EF4-FFF2-40B4-BE49-F238E27FC236}">
                <a16:creationId xmlns="" xmlns:a16="http://schemas.microsoft.com/office/drawing/2014/main" id="{E45E7ADF-1D3C-48BD-84BF-CCE1DD45D792}"/>
              </a:ext>
            </a:extLst>
          </p:cNvPr>
          <p:cNvSpPr txBox="1"/>
          <p:nvPr/>
        </p:nvSpPr>
        <p:spPr>
          <a:xfrm>
            <a:off x="5505275" y="6901316"/>
            <a:ext cx="665341" cy="369332"/>
          </a:xfrm>
          <a:prstGeom prst="rect">
            <a:avLst/>
          </a:prstGeom>
          <a:noFill/>
        </p:spPr>
        <p:txBody>
          <a:bodyPr wrap="square" rtlCol="0">
            <a:spAutoFit/>
          </a:bodyPr>
          <a:lstStyle/>
          <a:p>
            <a:r>
              <a:rPr lang="es-CO" dirty="0"/>
              <a:t>2017</a:t>
            </a:r>
          </a:p>
        </p:txBody>
      </p:sp>
      <p:sp>
        <p:nvSpPr>
          <p:cNvPr id="70" name="CuadroTexto 69">
            <a:extLst>
              <a:ext uri="{FF2B5EF4-FFF2-40B4-BE49-F238E27FC236}">
                <a16:creationId xmlns="" xmlns:a16="http://schemas.microsoft.com/office/drawing/2014/main" id="{230F23CF-ABCA-489E-BFEC-88909AECD9A1}"/>
              </a:ext>
            </a:extLst>
          </p:cNvPr>
          <p:cNvSpPr txBox="1"/>
          <p:nvPr/>
        </p:nvSpPr>
        <p:spPr>
          <a:xfrm>
            <a:off x="4549088" y="7221379"/>
            <a:ext cx="795023" cy="246221"/>
          </a:xfrm>
          <a:prstGeom prst="rect">
            <a:avLst/>
          </a:prstGeom>
          <a:noFill/>
        </p:spPr>
        <p:txBody>
          <a:bodyPr wrap="square" rtlCol="0">
            <a:spAutoFit/>
          </a:bodyPr>
          <a:lstStyle/>
          <a:p>
            <a:r>
              <a:rPr lang="es-CO" sz="1000" dirty="0"/>
              <a:t>89 victimas </a:t>
            </a:r>
          </a:p>
        </p:txBody>
      </p:sp>
      <p:sp>
        <p:nvSpPr>
          <p:cNvPr id="74" name="CuadroTexto 73">
            <a:extLst>
              <a:ext uri="{FF2B5EF4-FFF2-40B4-BE49-F238E27FC236}">
                <a16:creationId xmlns="" xmlns:a16="http://schemas.microsoft.com/office/drawing/2014/main" id="{CEEC022A-3E2C-4B1E-B275-5A336150AB3D}"/>
              </a:ext>
            </a:extLst>
          </p:cNvPr>
          <p:cNvSpPr txBox="1"/>
          <p:nvPr/>
        </p:nvSpPr>
        <p:spPr>
          <a:xfrm>
            <a:off x="5467397" y="7221379"/>
            <a:ext cx="933403" cy="246221"/>
          </a:xfrm>
          <a:prstGeom prst="rect">
            <a:avLst/>
          </a:prstGeom>
          <a:noFill/>
        </p:spPr>
        <p:txBody>
          <a:bodyPr wrap="square" rtlCol="0">
            <a:spAutoFit/>
          </a:bodyPr>
          <a:lstStyle/>
          <a:p>
            <a:r>
              <a:rPr lang="es-CO" sz="1000" dirty="0"/>
              <a:t>56 victimas </a:t>
            </a:r>
          </a:p>
        </p:txBody>
      </p:sp>
      <p:pic>
        <p:nvPicPr>
          <p:cNvPr id="5" name="4 Imagen"/>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52313" y="8077200"/>
            <a:ext cx="1367287" cy="685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object 85">
            <a:extLst>
              <a:ext uri="{FF2B5EF4-FFF2-40B4-BE49-F238E27FC236}">
                <a16:creationId xmlns="" xmlns:a16="http://schemas.microsoft.com/office/drawing/2014/main" id="{EFFBEE67-700D-4ECA-8FC0-0DBAB4D1862F}"/>
              </a:ext>
            </a:extLst>
          </p:cNvPr>
          <p:cNvSpPr/>
          <p:nvPr/>
        </p:nvSpPr>
        <p:spPr>
          <a:xfrm>
            <a:off x="3459113" y="4376047"/>
            <a:ext cx="3292037" cy="834199"/>
          </a:xfrm>
          <a:custGeom>
            <a:avLst/>
            <a:gdLst/>
            <a:ahLst/>
            <a:cxnLst/>
            <a:rect l="l" t="t" r="r" b="b"/>
            <a:pathLst>
              <a:path w="3312795" h="766445">
                <a:moveTo>
                  <a:pt x="0" y="766203"/>
                </a:moveTo>
                <a:lnTo>
                  <a:pt x="3312413" y="766203"/>
                </a:lnTo>
                <a:lnTo>
                  <a:pt x="3312413" y="0"/>
                </a:lnTo>
                <a:lnTo>
                  <a:pt x="0" y="0"/>
                </a:lnTo>
                <a:lnTo>
                  <a:pt x="0" y="766203"/>
                </a:lnTo>
                <a:close/>
              </a:path>
            </a:pathLst>
          </a:custGeom>
          <a:solidFill>
            <a:srgbClr val="FFFFFF">
              <a:alpha val="52940"/>
            </a:srgbClr>
          </a:solidFill>
        </p:spPr>
        <p:txBody>
          <a:bodyPr wrap="square" lIns="0" tIns="0" rIns="0" bIns="0" rtlCol="0"/>
          <a:lstStyle/>
          <a:p>
            <a:endParaRPr/>
          </a:p>
        </p:txBody>
      </p:sp>
      <p:sp>
        <p:nvSpPr>
          <p:cNvPr id="127" name="object 85">
            <a:extLst>
              <a:ext uri="{FF2B5EF4-FFF2-40B4-BE49-F238E27FC236}">
                <a16:creationId xmlns="" xmlns:a16="http://schemas.microsoft.com/office/drawing/2014/main" id="{1108659D-850F-4C44-A3A4-8CEC829BB4F8}"/>
              </a:ext>
            </a:extLst>
          </p:cNvPr>
          <p:cNvSpPr/>
          <p:nvPr/>
        </p:nvSpPr>
        <p:spPr>
          <a:xfrm>
            <a:off x="3470997" y="4443801"/>
            <a:ext cx="3270539" cy="766445"/>
          </a:xfrm>
          <a:custGeom>
            <a:avLst/>
            <a:gdLst/>
            <a:ahLst/>
            <a:cxnLst/>
            <a:rect l="l" t="t" r="r" b="b"/>
            <a:pathLst>
              <a:path w="3312795" h="766445">
                <a:moveTo>
                  <a:pt x="0" y="766203"/>
                </a:moveTo>
                <a:lnTo>
                  <a:pt x="3312413" y="766203"/>
                </a:lnTo>
                <a:lnTo>
                  <a:pt x="3312413" y="0"/>
                </a:lnTo>
                <a:lnTo>
                  <a:pt x="0" y="0"/>
                </a:lnTo>
                <a:lnTo>
                  <a:pt x="0" y="766203"/>
                </a:lnTo>
                <a:close/>
              </a:path>
            </a:pathLst>
          </a:custGeom>
          <a:solidFill>
            <a:srgbClr val="FFFFFF">
              <a:alpha val="52940"/>
            </a:srgbClr>
          </a:solidFill>
        </p:spPr>
        <p:txBody>
          <a:bodyPr wrap="square" lIns="0" tIns="0" rIns="0" bIns="0" rtlCol="0"/>
          <a:lstStyle/>
          <a:p>
            <a:endParaRPr/>
          </a:p>
        </p:txBody>
      </p:sp>
      <p:sp>
        <p:nvSpPr>
          <p:cNvPr id="2" name="object 2"/>
          <p:cNvSpPr txBox="1"/>
          <p:nvPr/>
        </p:nvSpPr>
        <p:spPr>
          <a:xfrm>
            <a:off x="365252" y="2191004"/>
            <a:ext cx="1633220" cy="151323"/>
          </a:xfrm>
          <a:prstGeom prst="rect">
            <a:avLst/>
          </a:prstGeom>
        </p:spPr>
        <p:txBody>
          <a:bodyPr vert="horz" wrap="square" lIns="0" tIns="12700" rIns="0" bIns="0" rtlCol="0">
            <a:spAutoFit/>
          </a:bodyPr>
          <a:lstStyle/>
          <a:p>
            <a:pPr marL="12065" marR="5080" algn="ctr">
              <a:lnSpc>
                <a:spcPct val="100000"/>
              </a:lnSpc>
              <a:spcBef>
                <a:spcPts val="100"/>
              </a:spcBef>
            </a:pPr>
            <a:endParaRPr sz="900" dirty="0">
              <a:latin typeface="Calibri"/>
              <a:cs typeface="Calibri"/>
            </a:endParaRPr>
          </a:p>
        </p:txBody>
      </p:sp>
      <p:sp>
        <p:nvSpPr>
          <p:cNvPr id="3" name="object 3"/>
          <p:cNvSpPr txBox="1"/>
          <p:nvPr/>
        </p:nvSpPr>
        <p:spPr>
          <a:xfrm>
            <a:off x="2320798" y="1084834"/>
            <a:ext cx="133350" cy="177800"/>
          </a:xfrm>
          <a:prstGeom prst="rect">
            <a:avLst/>
          </a:prstGeom>
        </p:spPr>
        <p:txBody>
          <a:bodyPr vert="horz" wrap="square" lIns="0" tIns="12065" rIns="0" bIns="0" rtlCol="0">
            <a:spAutoFit/>
          </a:bodyPr>
          <a:lstStyle/>
          <a:p>
            <a:pPr marL="12700">
              <a:lnSpc>
                <a:spcPct val="100000"/>
              </a:lnSpc>
              <a:spcBef>
                <a:spcPts val="95"/>
              </a:spcBef>
            </a:pPr>
            <a:r>
              <a:rPr sz="1000" u="sng" spc="-5" dirty="0">
                <a:uFill>
                  <a:solidFill>
                    <a:srgbClr val="FFFFFF"/>
                  </a:solidFill>
                </a:uFill>
                <a:latin typeface="Calibri"/>
                <a:cs typeface="Calibri"/>
              </a:rPr>
              <a:t> </a:t>
            </a:r>
            <a:r>
              <a:rPr sz="1000" u="sng" spc="-60" dirty="0">
                <a:uFill>
                  <a:solidFill>
                    <a:srgbClr val="FFFFFF"/>
                  </a:solidFill>
                </a:uFill>
                <a:latin typeface="Calibri"/>
                <a:cs typeface="Calibri"/>
              </a:rPr>
              <a:t> </a:t>
            </a:r>
            <a:endParaRPr sz="1000">
              <a:latin typeface="Calibri"/>
              <a:cs typeface="Calibri"/>
            </a:endParaRPr>
          </a:p>
        </p:txBody>
      </p:sp>
      <p:sp>
        <p:nvSpPr>
          <p:cNvPr id="4" name="object 4"/>
          <p:cNvSpPr txBox="1"/>
          <p:nvPr/>
        </p:nvSpPr>
        <p:spPr>
          <a:xfrm>
            <a:off x="277825" y="1074664"/>
            <a:ext cx="1836801" cy="1089401"/>
          </a:xfrm>
          <a:prstGeom prst="rect">
            <a:avLst/>
          </a:prstGeom>
        </p:spPr>
        <p:txBody>
          <a:bodyPr vert="horz" wrap="square" lIns="0" tIns="12065" rIns="0" bIns="0" rtlCol="0">
            <a:spAutoFit/>
          </a:bodyPr>
          <a:lstStyle/>
          <a:p>
            <a:pPr marL="12065" marR="5080" indent="-1270" algn="ctr">
              <a:lnSpc>
                <a:spcPct val="100000"/>
              </a:lnSpc>
              <a:spcBef>
                <a:spcPts val="95"/>
              </a:spcBef>
            </a:pPr>
            <a:r>
              <a:rPr lang="es-CO" sz="1000" b="1" spc="-5" dirty="0">
                <a:latin typeface="Calibri"/>
                <a:cs typeface="Calibri"/>
              </a:rPr>
              <a:t>La Alta Consejería para los Derechos de las </a:t>
            </a:r>
            <a:r>
              <a:rPr lang="es-CO" sz="1000" b="1" spc="-5" dirty="0" smtClean="0">
                <a:latin typeface="Calibri"/>
                <a:cs typeface="Calibri"/>
              </a:rPr>
              <a:t>Victimas, </a:t>
            </a:r>
            <a:r>
              <a:rPr lang="es-CO" sz="1000" b="1" spc="-5" dirty="0">
                <a:latin typeface="Calibri"/>
                <a:cs typeface="Calibri"/>
              </a:rPr>
              <a:t>la Paz y la Reconciliación maneja tres líneas de acción para la reparación integral: reparación colectiva, restitución de tierras y retornos y reubicaciones</a:t>
            </a:r>
            <a:r>
              <a:rPr sz="1000" spc="-5" dirty="0">
                <a:latin typeface="Calibri"/>
                <a:cs typeface="Calibri"/>
              </a:rPr>
              <a:t>.</a:t>
            </a:r>
            <a:endParaRPr sz="1000" dirty="0">
              <a:latin typeface="Calibri"/>
              <a:cs typeface="Calibri"/>
            </a:endParaRPr>
          </a:p>
        </p:txBody>
      </p:sp>
      <p:sp>
        <p:nvSpPr>
          <p:cNvPr id="11" name="object 11"/>
          <p:cNvSpPr/>
          <p:nvPr/>
        </p:nvSpPr>
        <p:spPr>
          <a:xfrm>
            <a:off x="131134" y="888011"/>
            <a:ext cx="334645" cy="320556"/>
          </a:xfrm>
          <a:custGeom>
            <a:avLst/>
            <a:gdLst/>
            <a:ahLst/>
            <a:cxnLst/>
            <a:rect l="l" t="t" r="r" b="b"/>
            <a:pathLst>
              <a:path w="258445" h="264160">
                <a:moveTo>
                  <a:pt x="0" y="131952"/>
                </a:moveTo>
                <a:lnTo>
                  <a:pt x="0" y="125222"/>
                </a:lnTo>
                <a:lnTo>
                  <a:pt x="774" y="118491"/>
                </a:lnTo>
                <a:lnTo>
                  <a:pt x="1549" y="111760"/>
                </a:lnTo>
                <a:lnTo>
                  <a:pt x="2717" y="105410"/>
                </a:lnTo>
                <a:lnTo>
                  <a:pt x="3873" y="99060"/>
                </a:lnTo>
                <a:lnTo>
                  <a:pt x="5816" y="92710"/>
                </a:lnTo>
                <a:lnTo>
                  <a:pt x="7747" y="86741"/>
                </a:lnTo>
                <a:lnTo>
                  <a:pt x="10083" y="80391"/>
                </a:lnTo>
                <a:lnTo>
                  <a:pt x="12788" y="74929"/>
                </a:lnTo>
                <a:lnTo>
                  <a:pt x="15506" y="68961"/>
                </a:lnTo>
                <a:lnTo>
                  <a:pt x="18592" y="63373"/>
                </a:lnTo>
                <a:lnTo>
                  <a:pt x="22085" y="58293"/>
                </a:lnTo>
                <a:lnTo>
                  <a:pt x="25577" y="53086"/>
                </a:lnTo>
                <a:lnTo>
                  <a:pt x="29438" y="47878"/>
                </a:lnTo>
                <a:lnTo>
                  <a:pt x="33705" y="43179"/>
                </a:lnTo>
                <a:lnTo>
                  <a:pt x="37960" y="38862"/>
                </a:lnTo>
                <a:lnTo>
                  <a:pt x="42227" y="34417"/>
                </a:lnTo>
                <a:lnTo>
                  <a:pt x="46875" y="30099"/>
                </a:lnTo>
                <a:lnTo>
                  <a:pt x="51917" y="26162"/>
                </a:lnTo>
                <a:lnTo>
                  <a:pt x="56959" y="22605"/>
                </a:lnTo>
                <a:lnTo>
                  <a:pt x="61988" y="18923"/>
                </a:lnTo>
                <a:lnTo>
                  <a:pt x="67411" y="15748"/>
                </a:lnTo>
                <a:lnTo>
                  <a:pt x="73215" y="13080"/>
                </a:lnTo>
                <a:lnTo>
                  <a:pt x="78638" y="10287"/>
                </a:lnTo>
                <a:lnTo>
                  <a:pt x="115836" y="762"/>
                </a:lnTo>
                <a:lnTo>
                  <a:pt x="122415" y="0"/>
                </a:lnTo>
                <a:lnTo>
                  <a:pt x="129019" y="0"/>
                </a:lnTo>
                <a:lnTo>
                  <a:pt x="135610" y="0"/>
                </a:lnTo>
                <a:lnTo>
                  <a:pt x="142189" y="762"/>
                </a:lnTo>
                <a:lnTo>
                  <a:pt x="179387" y="10287"/>
                </a:lnTo>
                <a:lnTo>
                  <a:pt x="184810" y="13080"/>
                </a:lnTo>
                <a:lnTo>
                  <a:pt x="190614" y="15748"/>
                </a:lnTo>
                <a:lnTo>
                  <a:pt x="196037" y="18923"/>
                </a:lnTo>
                <a:lnTo>
                  <a:pt x="201079" y="22605"/>
                </a:lnTo>
                <a:lnTo>
                  <a:pt x="206108" y="26162"/>
                </a:lnTo>
                <a:lnTo>
                  <a:pt x="211150" y="30099"/>
                </a:lnTo>
                <a:lnTo>
                  <a:pt x="215798" y="34417"/>
                </a:lnTo>
                <a:lnTo>
                  <a:pt x="220052" y="38862"/>
                </a:lnTo>
                <a:lnTo>
                  <a:pt x="224701" y="43179"/>
                </a:lnTo>
                <a:lnTo>
                  <a:pt x="228587" y="47878"/>
                </a:lnTo>
                <a:lnTo>
                  <a:pt x="232448" y="53086"/>
                </a:lnTo>
                <a:lnTo>
                  <a:pt x="235927" y="58293"/>
                </a:lnTo>
                <a:lnTo>
                  <a:pt x="239433" y="63373"/>
                </a:lnTo>
                <a:lnTo>
                  <a:pt x="242531" y="68961"/>
                </a:lnTo>
                <a:lnTo>
                  <a:pt x="245237" y="74929"/>
                </a:lnTo>
                <a:lnTo>
                  <a:pt x="247942" y="80391"/>
                </a:lnTo>
                <a:lnTo>
                  <a:pt x="250278" y="86741"/>
                </a:lnTo>
                <a:lnTo>
                  <a:pt x="252209" y="92710"/>
                </a:lnTo>
                <a:lnTo>
                  <a:pt x="254152" y="99060"/>
                </a:lnTo>
                <a:lnTo>
                  <a:pt x="255308" y="105410"/>
                </a:lnTo>
                <a:lnTo>
                  <a:pt x="256476" y="111760"/>
                </a:lnTo>
                <a:lnTo>
                  <a:pt x="257251" y="118491"/>
                </a:lnTo>
                <a:lnTo>
                  <a:pt x="258025" y="125222"/>
                </a:lnTo>
                <a:lnTo>
                  <a:pt x="258025" y="131952"/>
                </a:lnTo>
                <a:lnTo>
                  <a:pt x="258025" y="138684"/>
                </a:lnTo>
                <a:lnTo>
                  <a:pt x="257251" y="145542"/>
                </a:lnTo>
                <a:lnTo>
                  <a:pt x="256476" y="152273"/>
                </a:lnTo>
                <a:lnTo>
                  <a:pt x="255308" y="158623"/>
                </a:lnTo>
                <a:lnTo>
                  <a:pt x="254152" y="164973"/>
                </a:lnTo>
                <a:lnTo>
                  <a:pt x="252209" y="171196"/>
                </a:lnTo>
                <a:lnTo>
                  <a:pt x="250278" y="177165"/>
                </a:lnTo>
                <a:lnTo>
                  <a:pt x="247942" y="183515"/>
                </a:lnTo>
                <a:lnTo>
                  <a:pt x="245237" y="189102"/>
                </a:lnTo>
                <a:lnTo>
                  <a:pt x="242531" y="195072"/>
                </a:lnTo>
                <a:lnTo>
                  <a:pt x="239433" y="200532"/>
                </a:lnTo>
                <a:lnTo>
                  <a:pt x="235927" y="205740"/>
                </a:lnTo>
                <a:lnTo>
                  <a:pt x="232448" y="210947"/>
                </a:lnTo>
                <a:lnTo>
                  <a:pt x="228587" y="216026"/>
                </a:lnTo>
                <a:lnTo>
                  <a:pt x="224701" y="220852"/>
                </a:lnTo>
                <a:lnTo>
                  <a:pt x="220052" y="225171"/>
                </a:lnTo>
                <a:lnTo>
                  <a:pt x="215798" y="229489"/>
                </a:lnTo>
                <a:lnTo>
                  <a:pt x="184810" y="250951"/>
                </a:lnTo>
                <a:lnTo>
                  <a:pt x="179387" y="253746"/>
                </a:lnTo>
                <a:lnTo>
                  <a:pt x="173558" y="256159"/>
                </a:lnTo>
                <a:lnTo>
                  <a:pt x="167373" y="258064"/>
                </a:lnTo>
                <a:lnTo>
                  <a:pt x="161163" y="260096"/>
                </a:lnTo>
                <a:lnTo>
                  <a:pt x="154965" y="261239"/>
                </a:lnTo>
                <a:lnTo>
                  <a:pt x="148780" y="262509"/>
                </a:lnTo>
                <a:lnTo>
                  <a:pt x="142189" y="263271"/>
                </a:lnTo>
                <a:lnTo>
                  <a:pt x="135610" y="264032"/>
                </a:lnTo>
                <a:lnTo>
                  <a:pt x="129019" y="264032"/>
                </a:lnTo>
                <a:lnTo>
                  <a:pt x="122415" y="264032"/>
                </a:lnTo>
                <a:lnTo>
                  <a:pt x="115836" y="263271"/>
                </a:lnTo>
                <a:lnTo>
                  <a:pt x="109245" y="262509"/>
                </a:lnTo>
                <a:lnTo>
                  <a:pt x="103060" y="261239"/>
                </a:lnTo>
                <a:lnTo>
                  <a:pt x="96850" y="260096"/>
                </a:lnTo>
                <a:lnTo>
                  <a:pt x="90652" y="258064"/>
                </a:lnTo>
                <a:lnTo>
                  <a:pt x="84848" y="256159"/>
                </a:lnTo>
                <a:lnTo>
                  <a:pt x="78638" y="253746"/>
                </a:lnTo>
                <a:lnTo>
                  <a:pt x="73215" y="250951"/>
                </a:lnTo>
                <a:lnTo>
                  <a:pt x="67411" y="248157"/>
                </a:lnTo>
                <a:lnTo>
                  <a:pt x="61988" y="244982"/>
                </a:lnTo>
                <a:lnTo>
                  <a:pt x="56959" y="241426"/>
                </a:lnTo>
                <a:lnTo>
                  <a:pt x="51917" y="237871"/>
                </a:lnTo>
                <a:lnTo>
                  <a:pt x="22085" y="205740"/>
                </a:lnTo>
                <a:lnTo>
                  <a:pt x="12788" y="189102"/>
                </a:lnTo>
                <a:lnTo>
                  <a:pt x="10083" y="183515"/>
                </a:lnTo>
                <a:lnTo>
                  <a:pt x="7747" y="177165"/>
                </a:lnTo>
                <a:lnTo>
                  <a:pt x="5816" y="171196"/>
                </a:lnTo>
                <a:lnTo>
                  <a:pt x="3873" y="164973"/>
                </a:lnTo>
                <a:lnTo>
                  <a:pt x="2717" y="158623"/>
                </a:lnTo>
                <a:lnTo>
                  <a:pt x="1549" y="152273"/>
                </a:lnTo>
                <a:lnTo>
                  <a:pt x="774" y="145542"/>
                </a:lnTo>
                <a:lnTo>
                  <a:pt x="0" y="138684"/>
                </a:lnTo>
                <a:lnTo>
                  <a:pt x="0" y="131952"/>
                </a:lnTo>
                <a:close/>
              </a:path>
            </a:pathLst>
          </a:custGeom>
          <a:ln w="12174">
            <a:solidFill>
              <a:srgbClr val="FFFFFF"/>
            </a:solidFill>
          </a:ln>
        </p:spPr>
        <p:txBody>
          <a:bodyPr wrap="square" lIns="0" tIns="0" rIns="0" bIns="0" rtlCol="0"/>
          <a:lstStyle/>
          <a:p>
            <a:endParaRPr/>
          </a:p>
        </p:txBody>
      </p:sp>
      <p:sp>
        <p:nvSpPr>
          <p:cNvPr id="12" name="object 12"/>
          <p:cNvSpPr/>
          <p:nvPr/>
        </p:nvSpPr>
        <p:spPr>
          <a:xfrm>
            <a:off x="209305" y="997449"/>
            <a:ext cx="178301" cy="130358"/>
          </a:xfrm>
          <a:prstGeom prst="rect">
            <a:avLst/>
          </a:prstGeom>
          <a:blipFill>
            <a:blip r:embed="rId2" cstate="print"/>
            <a:stretch>
              <a:fillRect/>
            </a:stretch>
          </a:blipFill>
        </p:spPr>
        <p:txBody>
          <a:bodyPr wrap="square" lIns="0" tIns="0" rIns="0" bIns="0" rtlCol="0"/>
          <a:lstStyle/>
          <a:p>
            <a:endParaRPr/>
          </a:p>
        </p:txBody>
      </p:sp>
      <p:sp>
        <p:nvSpPr>
          <p:cNvPr id="13" name="object 13"/>
          <p:cNvSpPr/>
          <p:nvPr/>
        </p:nvSpPr>
        <p:spPr>
          <a:xfrm>
            <a:off x="3789045" y="0"/>
            <a:ext cx="3068955" cy="7637780"/>
          </a:xfrm>
          <a:custGeom>
            <a:avLst/>
            <a:gdLst/>
            <a:ahLst/>
            <a:cxnLst/>
            <a:rect l="l" t="t" r="r" b="b"/>
            <a:pathLst>
              <a:path w="3068954" h="7637780">
                <a:moveTo>
                  <a:pt x="0" y="7637526"/>
                </a:moveTo>
                <a:lnTo>
                  <a:pt x="3068954" y="7637526"/>
                </a:lnTo>
                <a:lnTo>
                  <a:pt x="3068954" y="0"/>
                </a:lnTo>
                <a:lnTo>
                  <a:pt x="0" y="0"/>
                </a:lnTo>
                <a:lnTo>
                  <a:pt x="0" y="7637526"/>
                </a:lnTo>
                <a:close/>
              </a:path>
            </a:pathLst>
          </a:custGeom>
          <a:solidFill>
            <a:schemeClr val="accent3">
              <a:alpha val="6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lIns="0" tIns="0" rIns="0" bIns="0" rtlCol="0"/>
          <a:lstStyle/>
          <a:p>
            <a:endParaRPr dirty="0"/>
          </a:p>
        </p:txBody>
      </p:sp>
      <p:sp>
        <p:nvSpPr>
          <p:cNvPr id="16" name="object 16"/>
          <p:cNvSpPr txBox="1"/>
          <p:nvPr/>
        </p:nvSpPr>
        <p:spPr>
          <a:xfrm>
            <a:off x="2284907" y="75044"/>
            <a:ext cx="4580892" cy="382156"/>
          </a:xfrm>
          <a:prstGeom prst="rect">
            <a:avLst/>
          </a:prstGeom>
          <a:solidFill>
            <a:schemeClr val="tx1">
              <a:lumMod val="95000"/>
              <a:lumOff val="5000"/>
            </a:schemeClr>
          </a:solidFill>
        </p:spPr>
        <p:txBody>
          <a:bodyPr vert="horz" wrap="square" lIns="0" tIns="12700" rIns="0" bIns="0" rtlCol="0">
            <a:spAutoFit/>
          </a:bodyPr>
          <a:lstStyle/>
          <a:p>
            <a:pPr marL="12700">
              <a:lnSpc>
                <a:spcPct val="100000"/>
              </a:lnSpc>
              <a:spcBef>
                <a:spcPts val="100"/>
              </a:spcBef>
            </a:pPr>
            <a:r>
              <a:rPr lang="es-CO" sz="2400" b="1" spc="-5" dirty="0">
                <a:solidFill>
                  <a:srgbClr val="FFFFFF"/>
                </a:solidFill>
                <a:cs typeface="Arial"/>
              </a:rPr>
              <a:t>REPARACIÓN INTEGRAL EN BOGOTÁ</a:t>
            </a:r>
            <a:endParaRPr sz="2400" dirty="0">
              <a:cs typeface="Arial"/>
            </a:endParaRPr>
          </a:p>
        </p:txBody>
      </p:sp>
      <p:sp>
        <p:nvSpPr>
          <p:cNvPr id="18" name="object 18"/>
          <p:cNvSpPr/>
          <p:nvPr/>
        </p:nvSpPr>
        <p:spPr>
          <a:xfrm>
            <a:off x="2309748" y="1242428"/>
            <a:ext cx="2417445" cy="893444"/>
          </a:xfrm>
          <a:custGeom>
            <a:avLst/>
            <a:gdLst/>
            <a:ahLst/>
            <a:cxnLst/>
            <a:rect l="l" t="t" r="r" b="b"/>
            <a:pathLst>
              <a:path w="2417445" h="893444">
                <a:moveTo>
                  <a:pt x="0" y="893203"/>
                </a:moveTo>
                <a:lnTo>
                  <a:pt x="2416937" y="893203"/>
                </a:lnTo>
                <a:lnTo>
                  <a:pt x="2416937" y="0"/>
                </a:lnTo>
                <a:lnTo>
                  <a:pt x="0" y="0"/>
                </a:lnTo>
                <a:lnTo>
                  <a:pt x="0" y="893203"/>
                </a:lnTo>
                <a:close/>
              </a:path>
            </a:pathLst>
          </a:custGeom>
          <a:solidFill>
            <a:srgbClr val="FFFFFF">
              <a:alpha val="39999"/>
            </a:srgbClr>
          </a:solidFill>
        </p:spPr>
        <p:txBody>
          <a:bodyPr wrap="square" lIns="0" tIns="0" rIns="0" bIns="0" rtlCol="0"/>
          <a:lstStyle/>
          <a:p>
            <a:endParaRPr dirty="0"/>
          </a:p>
        </p:txBody>
      </p:sp>
      <p:sp>
        <p:nvSpPr>
          <p:cNvPr id="19" name="object 19"/>
          <p:cNvSpPr/>
          <p:nvPr/>
        </p:nvSpPr>
        <p:spPr>
          <a:xfrm>
            <a:off x="2401189" y="1330833"/>
            <a:ext cx="1765300" cy="172720"/>
          </a:xfrm>
          <a:custGeom>
            <a:avLst/>
            <a:gdLst/>
            <a:ahLst/>
            <a:cxnLst/>
            <a:rect l="l" t="t" r="r" b="b"/>
            <a:pathLst>
              <a:path w="1765300" h="172719">
                <a:moveTo>
                  <a:pt x="0" y="172211"/>
                </a:moveTo>
                <a:lnTo>
                  <a:pt x="1764791" y="172211"/>
                </a:lnTo>
                <a:lnTo>
                  <a:pt x="1764791" y="0"/>
                </a:lnTo>
                <a:lnTo>
                  <a:pt x="0" y="0"/>
                </a:lnTo>
                <a:lnTo>
                  <a:pt x="0" y="172211"/>
                </a:lnTo>
                <a:close/>
              </a:path>
            </a:pathLst>
          </a:custGeom>
          <a:solidFill>
            <a:srgbClr val="000000"/>
          </a:solidFill>
        </p:spPr>
        <p:txBody>
          <a:bodyPr wrap="square" lIns="0" tIns="0" rIns="0" bIns="0" rtlCol="0"/>
          <a:lstStyle/>
          <a:p>
            <a:endParaRPr/>
          </a:p>
        </p:txBody>
      </p:sp>
      <p:sp>
        <p:nvSpPr>
          <p:cNvPr id="20" name="object 20"/>
          <p:cNvSpPr txBox="1"/>
          <p:nvPr/>
        </p:nvSpPr>
        <p:spPr>
          <a:xfrm>
            <a:off x="2389124" y="1312290"/>
            <a:ext cx="2318776" cy="182101"/>
          </a:xfrm>
          <a:prstGeom prst="rect">
            <a:avLst/>
          </a:prstGeom>
          <a:solidFill>
            <a:schemeClr val="tx1">
              <a:lumMod val="95000"/>
              <a:lumOff val="5000"/>
            </a:schemeClr>
          </a:solidFill>
        </p:spPr>
        <p:txBody>
          <a:bodyPr vert="horz" wrap="square" lIns="0" tIns="12700" rIns="0" bIns="0" rtlCol="0">
            <a:spAutoFit/>
          </a:bodyPr>
          <a:lstStyle/>
          <a:p>
            <a:pPr marL="12700">
              <a:lnSpc>
                <a:spcPct val="100000"/>
              </a:lnSpc>
              <a:spcBef>
                <a:spcPts val="100"/>
              </a:spcBef>
            </a:pPr>
            <a:r>
              <a:rPr lang="es-CO" sz="1100" b="1" dirty="0">
                <a:solidFill>
                  <a:srgbClr val="FFFFFF"/>
                </a:solidFill>
                <a:latin typeface="Calibri"/>
                <a:cs typeface="Calibri"/>
              </a:rPr>
              <a:t>DISTRITO Y ENTIDADES RESPONSABLES</a:t>
            </a:r>
            <a:endParaRPr sz="1100" dirty="0">
              <a:latin typeface="Calibri"/>
              <a:cs typeface="Calibri"/>
            </a:endParaRPr>
          </a:p>
        </p:txBody>
      </p:sp>
      <p:sp>
        <p:nvSpPr>
          <p:cNvPr id="23" name="object 23"/>
          <p:cNvSpPr txBox="1"/>
          <p:nvPr/>
        </p:nvSpPr>
        <p:spPr>
          <a:xfrm>
            <a:off x="2381326" y="1504920"/>
            <a:ext cx="2318776" cy="627736"/>
          </a:xfrm>
          <a:prstGeom prst="rect">
            <a:avLst/>
          </a:prstGeom>
        </p:spPr>
        <p:txBody>
          <a:bodyPr vert="horz" wrap="square" lIns="0" tIns="12065" rIns="0" bIns="0" rtlCol="0">
            <a:spAutoFit/>
          </a:bodyPr>
          <a:lstStyle/>
          <a:p>
            <a:pPr marL="12700" algn="ctr">
              <a:lnSpc>
                <a:spcPct val="100000"/>
              </a:lnSpc>
              <a:spcBef>
                <a:spcPts val="95"/>
              </a:spcBef>
            </a:pPr>
            <a:r>
              <a:rPr lang="es-CO" sz="1000" dirty="0">
                <a:latin typeface="Calibri"/>
                <a:cs typeface="Calibri"/>
              </a:rPr>
              <a:t>Entre </a:t>
            </a:r>
            <a:r>
              <a:rPr lang="es-CO" sz="1000" dirty="0" smtClean="0">
                <a:latin typeface="Calibri"/>
                <a:cs typeface="Calibri"/>
              </a:rPr>
              <a:t>2012 </a:t>
            </a:r>
            <a:r>
              <a:rPr lang="es-CO" sz="1000" dirty="0">
                <a:latin typeface="Calibri"/>
                <a:cs typeface="Calibri"/>
              </a:rPr>
              <a:t>y </a:t>
            </a:r>
            <a:r>
              <a:rPr lang="es-CO" sz="1000" dirty="0" smtClean="0">
                <a:latin typeface="Calibri"/>
                <a:cs typeface="Calibri"/>
              </a:rPr>
              <a:t>2017 </a:t>
            </a:r>
            <a:r>
              <a:rPr lang="es-CO" sz="1000" dirty="0">
                <a:latin typeface="Calibri"/>
                <a:cs typeface="Calibri"/>
              </a:rPr>
              <a:t>la Alcaldía Mayor invirtió </a:t>
            </a:r>
            <a:r>
              <a:rPr lang="es-CO" sz="1000" dirty="0" smtClean="0">
                <a:latin typeface="Calibri"/>
                <a:cs typeface="Calibri"/>
              </a:rPr>
              <a:t> COP $17668 millones  </a:t>
            </a:r>
            <a:r>
              <a:rPr lang="es-CO" sz="1000" dirty="0">
                <a:latin typeface="Calibri"/>
                <a:cs typeface="Calibri"/>
              </a:rPr>
              <a:t>para apoyar programas de empleo, apoyo psicosocial y subsidios de vivienda.  </a:t>
            </a:r>
            <a:endParaRPr sz="1000" dirty="0">
              <a:latin typeface="Calibri"/>
              <a:cs typeface="Calibri"/>
            </a:endParaRPr>
          </a:p>
        </p:txBody>
      </p:sp>
      <p:sp>
        <p:nvSpPr>
          <p:cNvPr id="25" name="object 25"/>
          <p:cNvSpPr/>
          <p:nvPr/>
        </p:nvSpPr>
        <p:spPr>
          <a:xfrm>
            <a:off x="2276729" y="2331086"/>
            <a:ext cx="2417445" cy="1016472"/>
          </a:xfrm>
          <a:custGeom>
            <a:avLst/>
            <a:gdLst/>
            <a:ahLst/>
            <a:cxnLst/>
            <a:rect l="l" t="t" r="r" b="b"/>
            <a:pathLst>
              <a:path w="2417445" h="1233170">
                <a:moveTo>
                  <a:pt x="0" y="1232992"/>
                </a:moveTo>
                <a:lnTo>
                  <a:pt x="2416937" y="1232992"/>
                </a:lnTo>
                <a:lnTo>
                  <a:pt x="2416937" y="0"/>
                </a:lnTo>
                <a:lnTo>
                  <a:pt x="0" y="0"/>
                </a:lnTo>
                <a:lnTo>
                  <a:pt x="0" y="1232992"/>
                </a:lnTo>
                <a:close/>
              </a:path>
            </a:pathLst>
          </a:custGeom>
          <a:solidFill>
            <a:srgbClr val="FFFFFF">
              <a:alpha val="39999"/>
            </a:srgbClr>
          </a:solidFill>
        </p:spPr>
        <p:txBody>
          <a:bodyPr wrap="square" lIns="0" tIns="0" rIns="0" bIns="0" rtlCol="0"/>
          <a:lstStyle/>
          <a:p>
            <a:endParaRPr/>
          </a:p>
        </p:txBody>
      </p:sp>
      <p:sp>
        <p:nvSpPr>
          <p:cNvPr id="26" name="object 26"/>
          <p:cNvSpPr txBox="1"/>
          <p:nvPr/>
        </p:nvSpPr>
        <p:spPr>
          <a:xfrm>
            <a:off x="2295525" y="2402586"/>
            <a:ext cx="2398649" cy="935513"/>
          </a:xfrm>
          <a:prstGeom prst="rect">
            <a:avLst/>
          </a:prstGeom>
        </p:spPr>
        <p:txBody>
          <a:bodyPr vert="horz" wrap="square" lIns="0" tIns="12065" rIns="0" bIns="0" rtlCol="0">
            <a:spAutoFit/>
          </a:bodyPr>
          <a:lstStyle/>
          <a:p>
            <a:pPr marL="12700" algn="ctr">
              <a:lnSpc>
                <a:spcPct val="100000"/>
              </a:lnSpc>
              <a:spcBef>
                <a:spcPts val="95"/>
              </a:spcBef>
            </a:pPr>
            <a:r>
              <a:rPr lang="es-CO" sz="1000" spc="-5" dirty="0">
                <a:latin typeface="Calibri"/>
                <a:cs typeface="Calibri"/>
              </a:rPr>
              <a:t>La Personería de Bogotá reconoció que la atención inmediata a las </a:t>
            </a:r>
            <a:r>
              <a:rPr lang="es-CO" sz="1000" spc="-5" dirty="0" smtClean="0">
                <a:latin typeface="Calibri"/>
                <a:cs typeface="Calibri"/>
              </a:rPr>
              <a:t>personas  víctimas </a:t>
            </a:r>
            <a:r>
              <a:rPr lang="es-CO" sz="1000" spc="-5" dirty="0">
                <a:latin typeface="Calibri"/>
                <a:cs typeface="Calibri"/>
              </a:rPr>
              <a:t>que llegan a la ciudad, por parte de la ACDVPR, equivale a una cobertura  del </a:t>
            </a:r>
            <a:r>
              <a:rPr lang="es-CO" sz="1000" spc="-5" dirty="0" smtClean="0">
                <a:latin typeface="Calibri"/>
                <a:cs typeface="Calibri"/>
              </a:rPr>
              <a:t> 100</a:t>
            </a:r>
            <a:r>
              <a:rPr lang="es-CO" sz="1000" spc="-5" dirty="0">
                <a:latin typeface="Calibri"/>
                <a:cs typeface="Calibri"/>
              </a:rPr>
              <a:t>%. Sin embargo manifestó que en términos de </a:t>
            </a:r>
            <a:r>
              <a:rPr lang="es-CO" sz="1000" spc="-5" dirty="0" smtClean="0">
                <a:latin typeface="Calibri"/>
                <a:cs typeface="Calibri"/>
              </a:rPr>
              <a:t>indemnización </a:t>
            </a:r>
            <a:r>
              <a:rPr lang="es-CO" sz="1000" spc="-5" dirty="0">
                <a:latin typeface="Calibri"/>
                <a:cs typeface="Calibri"/>
              </a:rPr>
              <a:t>la nación ha tenido dificultades. </a:t>
            </a:r>
            <a:endParaRPr sz="1000" dirty="0">
              <a:latin typeface="Calibri"/>
              <a:cs typeface="Calibri"/>
            </a:endParaRPr>
          </a:p>
        </p:txBody>
      </p:sp>
      <p:sp>
        <p:nvSpPr>
          <p:cNvPr id="33" name="object 33"/>
          <p:cNvSpPr/>
          <p:nvPr/>
        </p:nvSpPr>
        <p:spPr>
          <a:xfrm>
            <a:off x="2276855" y="992250"/>
            <a:ext cx="236854" cy="339725"/>
          </a:xfrm>
          <a:custGeom>
            <a:avLst/>
            <a:gdLst/>
            <a:ahLst/>
            <a:cxnLst/>
            <a:rect l="l" t="t" r="r" b="b"/>
            <a:pathLst>
              <a:path w="236855" h="339725">
                <a:moveTo>
                  <a:pt x="236855" y="319785"/>
                </a:moveTo>
                <a:lnTo>
                  <a:pt x="236474" y="322833"/>
                </a:lnTo>
                <a:lnTo>
                  <a:pt x="235712" y="325881"/>
                </a:lnTo>
                <a:lnTo>
                  <a:pt x="234187" y="329310"/>
                </a:lnTo>
                <a:lnTo>
                  <a:pt x="232282" y="332358"/>
                </a:lnTo>
                <a:lnTo>
                  <a:pt x="230124" y="335025"/>
                </a:lnTo>
                <a:lnTo>
                  <a:pt x="227456" y="337184"/>
                </a:lnTo>
                <a:lnTo>
                  <a:pt x="225298" y="338963"/>
                </a:lnTo>
                <a:lnTo>
                  <a:pt x="222631" y="339344"/>
                </a:lnTo>
                <a:lnTo>
                  <a:pt x="15620" y="339344"/>
                </a:lnTo>
                <a:lnTo>
                  <a:pt x="0" y="319785"/>
                </a:lnTo>
                <a:lnTo>
                  <a:pt x="0" y="15748"/>
                </a:lnTo>
                <a:lnTo>
                  <a:pt x="12700" y="507"/>
                </a:lnTo>
                <a:lnTo>
                  <a:pt x="14858" y="0"/>
                </a:lnTo>
              </a:path>
            </a:pathLst>
          </a:custGeom>
          <a:ln w="12174">
            <a:solidFill>
              <a:srgbClr val="FFFFFF"/>
            </a:solidFill>
          </a:ln>
        </p:spPr>
        <p:txBody>
          <a:bodyPr wrap="square" lIns="0" tIns="0" rIns="0" bIns="0" rtlCol="0"/>
          <a:lstStyle/>
          <a:p>
            <a:endParaRPr/>
          </a:p>
        </p:txBody>
      </p:sp>
      <p:sp>
        <p:nvSpPr>
          <p:cNvPr id="34" name="object 34"/>
          <p:cNvSpPr/>
          <p:nvPr/>
        </p:nvSpPr>
        <p:spPr>
          <a:xfrm>
            <a:off x="2295525" y="974852"/>
            <a:ext cx="231140" cy="332105"/>
          </a:xfrm>
          <a:custGeom>
            <a:avLst/>
            <a:gdLst/>
            <a:ahLst/>
            <a:cxnLst/>
            <a:rect l="l" t="t" r="r" b="b"/>
            <a:pathLst>
              <a:path w="231139" h="332105">
                <a:moveTo>
                  <a:pt x="230758" y="60198"/>
                </a:moveTo>
                <a:lnTo>
                  <a:pt x="230758" y="317880"/>
                </a:lnTo>
                <a:lnTo>
                  <a:pt x="230377" y="320548"/>
                </a:lnTo>
                <a:lnTo>
                  <a:pt x="229616" y="323215"/>
                </a:lnTo>
                <a:lnTo>
                  <a:pt x="218820" y="331850"/>
                </a:lnTo>
                <a:lnTo>
                  <a:pt x="11811" y="331850"/>
                </a:lnTo>
                <a:lnTo>
                  <a:pt x="0" y="317880"/>
                </a:lnTo>
                <a:lnTo>
                  <a:pt x="0" y="13970"/>
                </a:lnTo>
                <a:lnTo>
                  <a:pt x="9651" y="0"/>
                </a:lnTo>
                <a:lnTo>
                  <a:pt x="11811" y="0"/>
                </a:lnTo>
                <a:lnTo>
                  <a:pt x="179450" y="0"/>
                </a:lnTo>
              </a:path>
            </a:pathLst>
          </a:custGeom>
          <a:ln w="12174">
            <a:solidFill>
              <a:srgbClr val="FFFFFF"/>
            </a:solidFill>
          </a:ln>
        </p:spPr>
        <p:txBody>
          <a:bodyPr wrap="square" lIns="0" tIns="0" rIns="0" bIns="0" rtlCol="0"/>
          <a:lstStyle/>
          <a:p>
            <a:endParaRPr/>
          </a:p>
        </p:txBody>
      </p:sp>
      <p:sp>
        <p:nvSpPr>
          <p:cNvPr id="35" name="object 35"/>
          <p:cNvSpPr/>
          <p:nvPr/>
        </p:nvSpPr>
        <p:spPr>
          <a:xfrm>
            <a:off x="2333498" y="1170050"/>
            <a:ext cx="156845" cy="0"/>
          </a:xfrm>
          <a:custGeom>
            <a:avLst/>
            <a:gdLst/>
            <a:ahLst/>
            <a:cxnLst/>
            <a:rect l="l" t="t" r="r" b="b"/>
            <a:pathLst>
              <a:path w="156844">
                <a:moveTo>
                  <a:pt x="156337" y="0"/>
                </a:moveTo>
                <a:lnTo>
                  <a:pt x="0" y="0"/>
                </a:lnTo>
              </a:path>
            </a:pathLst>
          </a:custGeom>
          <a:ln w="12174">
            <a:solidFill>
              <a:srgbClr val="FFFFFF"/>
            </a:solidFill>
          </a:ln>
        </p:spPr>
        <p:txBody>
          <a:bodyPr wrap="square" lIns="0" tIns="0" rIns="0" bIns="0" rtlCol="0"/>
          <a:lstStyle/>
          <a:p>
            <a:endParaRPr/>
          </a:p>
        </p:txBody>
      </p:sp>
      <p:sp>
        <p:nvSpPr>
          <p:cNvPr id="36" name="object 36"/>
          <p:cNvSpPr/>
          <p:nvPr/>
        </p:nvSpPr>
        <p:spPr>
          <a:xfrm>
            <a:off x="2333498" y="1130300"/>
            <a:ext cx="156845" cy="0"/>
          </a:xfrm>
          <a:custGeom>
            <a:avLst/>
            <a:gdLst/>
            <a:ahLst/>
            <a:cxnLst/>
            <a:rect l="l" t="t" r="r" b="b"/>
            <a:pathLst>
              <a:path w="156844">
                <a:moveTo>
                  <a:pt x="156337" y="0"/>
                </a:moveTo>
                <a:lnTo>
                  <a:pt x="0" y="0"/>
                </a:lnTo>
              </a:path>
            </a:pathLst>
          </a:custGeom>
          <a:ln w="12174">
            <a:solidFill>
              <a:srgbClr val="FFFFFF"/>
            </a:solidFill>
          </a:ln>
        </p:spPr>
        <p:txBody>
          <a:bodyPr wrap="square" lIns="0" tIns="0" rIns="0" bIns="0" rtlCol="0"/>
          <a:lstStyle/>
          <a:p>
            <a:endParaRPr/>
          </a:p>
        </p:txBody>
      </p:sp>
      <p:sp>
        <p:nvSpPr>
          <p:cNvPr id="37" name="object 37"/>
          <p:cNvSpPr/>
          <p:nvPr/>
        </p:nvSpPr>
        <p:spPr>
          <a:xfrm>
            <a:off x="2333498" y="1090549"/>
            <a:ext cx="156845" cy="0"/>
          </a:xfrm>
          <a:custGeom>
            <a:avLst/>
            <a:gdLst/>
            <a:ahLst/>
            <a:cxnLst/>
            <a:rect l="l" t="t" r="r" b="b"/>
            <a:pathLst>
              <a:path w="156844">
                <a:moveTo>
                  <a:pt x="156337" y="0"/>
                </a:moveTo>
                <a:lnTo>
                  <a:pt x="0" y="0"/>
                </a:lnTo>
              </a:path>
            </a:pathLst>
          </a:custGeom>
          <a:ln w="12174">
            <a:solidFill>
              <a:srgbClr val="FFFFFF"/>
            </a:solidFill>
          </a:ln>
        </p:spPr>
        <p:txBody>
          <a:bodyPr wrap="square" lIns="0" tIns="0" rIns="0" bIns="0" rtlCol="0"/>
          <a:lstStyle/>
          <a:p>
            <a:endParaRPr/>
          </a:p>
        </p:txBody>
      </p:sp>
      <p:sp>
        <p:nvSpPr>
          <p:cNvPr id="38" name="object 38"/>
          <p:cNvSpPr/>
          <p:nvPr/>
        </p:nvSpPr>
        <p:spPr>
          <a:xfrm>
            <a:off x="2474976" y="974852"/>
            <a:ext cx="51435" cy="60325"/>
          </a:xfrm>
          <a:custGeom>
            <a:avLst/>
            <a:gdLst/>
            <a:ahLst/>
            <a:cxnLst/>
            <a:rect l="l" t="t" r="r" b="b"/>
            <a:pathLst>
              <a:path w="51435" h="60325">
                <a:moveTo>
                  <a:pt x="0" y="46227"/>
                </a:moveTo>
                <a:lnTo>
                  <a:pt x="0" y="0"/>
                </a:lnTo>
                <a:lnTo>
                  <a:pt x="51307" y="60198"/>
                </a:lnTo>
                <a:lnTo>
                  <a:pt x="11811" y="60198"/>
                </a:lnTo>
                <a:lnTo>
                  <a:pt x="0" y="48895"/>
                </a:lnTo>
                <a:lnTo>
                  <a:pt x="0" y="46227"/>
                </a:lnTo>
                <a:close/>
              </a:path>
            </a:pathLst>
          </a:custGeom>
          <a:ln w="12174">
            <a:solidFill>
              <a:srgbClr val="FFFFFF"/>
            </a:solidFill>
          </a:ln>
        </p:spPr>
        <p:txBody>
          <a:bodyPr wrap="square" lIns="0" tIns="0" rIns="0" bIns="0" rtlCol="0"/>
          <a:lstStyle/>
          <a:p>
            <a:endParaRPr/>
          </a:p>
        </p:txBody>
      </p:sp>
      <p:sp>
        <p:nvSpPr>
          <p:cNvPr id="39" name="object 39"/>
          <p:cNvSpPr/>
          <p:nvPr/>
        </p:nvSpPr>
        <p:spPr>
          <a:xfrm>
            <a:off x="2220595" y="2190623"/>
            <a:ext cx="344805" cy="221615"/>
          </a:xfrm>
          <a:custGeom>
            <a:avLst/>
            <a:gdLst/>
            <a:ahLst/>
            <a:cxnLst/>
            <a:rect l="l" t="t" r="r" b="b"/>
            <a:pathLst>
              <a:path w="344805" h="221614">
                <a:moveTo>
                  <a:pt x="292862" y="166370"/>
                </a:moveTo>
                <a:lnTo>
                  <a:pt x="281686" y="176149"/>
                </a:lnTo>
                <a:lnTo>
                  <a:pt x="268605" y="185800"/>
                </a:lnTo>
                <a:lnTo>
                  <a:pt x="232282" y="206755"/>
                </a:lnTo>
                <a:lnTo>
                  <a:pt x="190119" y="219582"/>
                </a:lnTo>
                <a:lnTo>
                  <a:pt x="172085" y="221106"/>
                </a:lnTo>
                <a:lnTo>
                  <a:pt x="163956" y="221106"/>
                </a:lnTo>
                <a:lnTo>
                  <a:pt x="156082" y="220091"/>
                </a:lnTo>
                <a:lnTo>
                  <a:pt x="117856" y="209803"/>
                </a:lnTo>
                <a:lnTo>
                  <a:pt x="103759" y="203200"/>
                </a:lnTo>
                <a:lnTo>
                  <a:pt x="96519" y="199644"/>
                </a:lnTo>
                <a:lnTo>
                  <a:pt x="83438" y="191388"/>
                </a:lnTo>
                <a:lnTo>
                  <a:pt x="70738" y="182752"/>
                </a:lnTo>
                <a:lnTo>
                  <a:pt x="59181" y="172974"/>
                </a:lnTo>
                <a:lnTo>
                  <a:pt x="48006" y="163829"/>
                </a:lnTo>
                <a:lnTo>
                  <a:pt x="20828" y="136144"/>
                </a:lnTo>
                <a:lnTo>
                  <a:pt x="0" y="110617"/>
                </a:lnTo>
                <a:lnTo>
                  <a:pt x="28575" y="76326"/>
                </a:lnTo>
                <a:lnTo>
                  <a:pt x="59181" y="48132"/>
                </a:lnTo>
                <a:lnTo>
                  <a:pt x="96519" y="21590"/>
                </a:lnTo>
                <a:lnTo>
                  <a:pt x="103759" y="17906"/>
                </a:lnTo>
                <a:lnTo>
                  <a:pt x="110490" y="14350"/>
                </a:lnTo>
                <a:lnTo>
                  <a:pt x="117856" y="11302"/>
                </a:lnTo>
                <a:lnTo>
                  <a:pt x="125094" y="8762"/>
                </a:lnTo>
                <a:lnTo>
                  <a:pt x="132842" y="6223"/>
                </a:lnTo>
                <a:lnTo>
                  <a:pt x="140588" y="4191"/>
                </a:lnTo>
                <a:lnTo>
                  <a:pt x="148336" y="2031"/>
                </a:lnTo>
                <a:lnTo>
                  <a:pt x="156082" y="1016"/>
                </a:lnTo>
                <a:lnTo>
                  <a:pt x="163956" y="0"/>
                </a:lnTo>
                <a:lnTo>
                  <a:pt x="172085" y="0"/>
                </a:lnTo>
                <a:lnTo>
                  <a:pt x="215773" y="7747"/>
                </a:lnTo>
                <a:lnTo>
                  <a:pt x="255016" y="26161"/>
                </a:lnTo>
                <a:lnTo>
                  <a:pt x="292862" y="54863"/>
                </a:lnTo>
                <a:lnTo>
                  <a:pt x="325881" y="88010"/>
                </a:lnTo>
                <a:lnTo>
                  <a:pt x="344297" y="110617"/>
                </a:lnTo>
                <a:lnTo>
                  <a:pt x="319024" y="140716"/>
                </a:lnTo>
                <a:lnTo>
                  <a:pt x="292862" y="166370"/>
                </a:lnTo>
                <a:close/>
              </a:path>
            </a:pathLst>
          </a:custGeom>
          <a:ln w="12174">
            <a:solidFill>
              <a:srgbClr val="FFFFFF"/>
            </a:solidFill>
          </a:ln>
        </p:spPr>
        <p:txBody>
          <a:bodyPr wrap="square" lIns="0" tIns="0" rIns="0" bIns="0" rtlCol="0"/>
          <a:lstStyle/>
          <a:p>
            <a:endParaRPr/>
          </a:p>
        </p:txBody>
      </p:sp>
      <p:sp>
        <p:nvSpPr>
          <p:cNvPr id="40" name="object 40"/>
          <p:cNvSpPr/>
          <p:nvPr/>
        </p:nvSpPr>
        <p:spPr>
          <a:xfrm>
            <a:off x="2303661" y="2207649"/>
            <a:ext cx="178036" cy="187180"/>
          </a:xfrm>
          <a:prstGeom prst="rect">
            <a:avLst/>
          </a:prstGeom>
          <a:blipFill>
            <a:blip r:embed="rId3" cstate="print"/>
            <a:stretch>
              <a:fillRect/>
            </a:stretch>
          </a:blipFill>
        </p:spPr>
        <p:txBody>
          <a:bodyPr wrap="square" lIns="0" tIns="0" rIns="0" bIns="0" rtlCol="0"/>
          <a:lstStyle/>
          <a:p>
            <a:endParaRPr/>
          </a:p>
        </p:txBody>
      </p:sp>
      <p:sp>
        <p:nvSpPr>
          <p:cNvPr id="41" name="object 41"/>
          <p:cNvSpPr/>
          <p:nvPr/>
        </p:nvSpPr>
        <p:spPr>
          <a:xfrm>
            <a:off x="2081148" y="1689100"/>
            <a:ext cx="228600" cy="1258570"/>
          </a:xfrm>
          <a:custGeom>
            <a:avLst/>
            <a:gdLst/>
            <a:ahLst/>
            <a:cxnLst/>
            <a:rect l="l" t="t" r="r" b="b"/>
            <a:pathLst>
              <a:path w="228600" h="1258570">
                <a:moveTo>
                  <a:pt x="228600" y="0"/>
                </a:moveTo>
                <a:lnTo>
                  <a:pt x="183150" y="16031"/>
                </a:lnTo>
                <a:lnTo>
                  <a:pt x="139327" y="61144"/>
                </a:lnTo>
                <a:lnTo>
                  <a:pt x="118533" y="93208"/>
                </a:lnTo>
                <a:lnTo>
                  <a:pt x="98755" y="130864"/>
                </a:lnTo>
                <a:lnTo>
                  <a:pt x="80196" y="173554"/>
                </a:lnTo>
                <a:lnTo>
                  <a:pt x="63059" y="220717"/>
                </a:lnTo>
                <a:lnTo>
                  <a:pt x="47548" y="271796"/>
                </a:lnTo>
                <a:lnTo>
                  <a:pt x="33866" y="326230"/>
                </a:lnTo>
                <a:lnTo>
                  <a:pt x="22216" y="383460"/>
                </a:lnTo>
                <a:lnTo>
                  <a:pt x="12801" y="442927"/>
                </a:lnTo>
                <a:lnTo>
                  <a:pt x="5825" y="504072"/>
                </a:lnTo>
                <a:lnTo>
                  <a:pt x="1490" y="566335"/>
                </a:lnTo>
                <a:lnTo>
                  <a:pt x="0" y="629157"/>
                </a:lnTo>
                <a:lnTo>
                  <a:pt x="1490" y="691980"/>
                </a:lnTo>
                <a:lnTo>
                  <a:pt x="5825" y="754243"/>
                </a:lnTo>
                <a:lnTo>
                  <a:pt x="12801" y="815388"/>
                </a:lnTo>
                <a:lnTo>
                  <a:pt x="22216" y="874855"/>
                </a:lnTo>
                <a:lnTo>
                  <a:pt x="33866" y="932085"/>
                </a:lnTo>
                <a:lnTo>
                  <a:pt x="47548" y="986519"/>
                </a:lnTo>
                <a:lnTo>
                  <a:pt x="63059" y="1037598"/>
                </a:lnTo>
                <a:lnTo>
                  <a:pt x="80196" y="1084761"/>
                </a:lnTo>
                <a:lnTo>
                  <a:pt x="98755" y="1127451"/>
                </a:lnTo>
                <a:lnTo>
                  <a:pt x="118533" y="1165107"/>
                </a:lnTo>
                <a:lnTo>
                  <a:pt x="139327" y="1197171"/>
                </a:lnTo>
                <a:lnTo>
                  <a:pt x="183150" y="1242284"/>
                </a:lnTo>
                <a:lnTo>
                  <a:pt x="205773" y="1254214"/>
                </a:lnTo>
                <a:lnTo>
                  <a:pt x="228600" y="1258315"/>
                </a:lnTo>
              </a:path>
            </a:pathLst>
          </a:custGeom>
          <a:ln w="19050">
            <a:solidFill>
              <a:srgbClr val="000000"/>
            </a:solidFill>
            <a:prstDash val="dot"/>
          </a:ln>
        </p:spPr>
        <p:txBody>
          <a:bodyPr wrap="square" lIns="0" tIns="0" rIns="0" bIns="0" rtlCol="0"/>
          <a:lstStyle/>
          <a:p>
            <a:endParaRPr/>
          </a:p>
        </p:txBody>
      </p:sp>
      <p:sp>
        <p:nvSpPr>
          <p:cNvPr id="42" name="object 42"/>
          <p:cNvSpPr txBox="1"/>
          <p:nvPr/>
        </p:nvSpPr>
        <p:spPr>
          <a:xfrm>
            <a:off x="1019200" y="620902"/>
            <a:ext cx="1041400" cy="256540"/>
          </a:xfrm>
          <a:prstGeom prst="rect">
            <a:avLst/>
          </a:prstGeom>
          <a:solidFill>
            <a:schemeClr val="accent3"/>
          </a:solidFill>
        </p:spPr>
        <p:txBody>
          <a:bodyPr vert="horz" wrap="square" lIns="0" tIns="0" rIns="0" bIns="0" rtlCol="0">
            <a:spAutoFit/>
          </a:bodyPr>
          <a:lstStyle/>
          <a:p>
            <a:pPr>
              <a:lnSpc>
                <a:spcPts val="1989"/>
              </a:lnSpc>
            </a:pPr>
            <a:r>
              <a:rPr sz="1800" b="1" spc="-5" dirty="0">
                <a:solidFill>
                  <a:srgbClr val="FFFFFF"/>
                </a:solidFill>
                <a:latin typeface="Arial"/>
                <a:cs typeface="Arial"/>
              </a:rPr>
              <a:t>HECHOS</a:t>
            </a:r>
            <a:endParaRPr sz="1800" dirty="0">
              <a:latin typeface="Arial"/>
              <a:cs typeface="Arial"/>
            </a:endParaRPr>
          </a:p>
        </p:txBody>
      </p:sp>
      <p:sp>
        <p:nvSpPr>
          <p:cNvPr id="43" name="object 43"/>
          <p:cNvSpPr txBox="1"/>
          <p:nvPr/>
        </p:nvSpPr>
        <p:spPr>
          <a:xfrm>
            <a:off x="2276729" y="620902"/>
            <a:ext cx="1298575" cy="256540"/>
          </a:xfrm>
          <a:prstGeom prst="rect">
            <a:avLst/>
          </a:prstGeom>
          <a:solidFill>
            <a:srgbClr val="FFFFFF"/>
          </a:solidFill>
        </p:spPr>
        <p:txBody>
          <a:bodyPr vert="horz" wrap="square" lIns="0" tIns="0" rIns="0" bIns="0" rtlCol="0">
            <a:spAutoFit/>
          </a:bodyPr>
          <a:lstStyle/>
          <a:p>
            <a:pPr>
              <a:lnSpc>
                <a:spcPts val="1989"/>
              </a:lnSpc>
            </a:pPr>
            <a:r>
              <a:rPr sz="1800" b="1" spc="-25" dirty="0">
                <a:latin typeface="Arial"/>
                <a:cs typeface="Arial"/>
              </a:rPr>
              <a:t>FACTORES</a:t>
            </a:r>
            <a:endParaRPr sz="1800">
              <a:latin typeface="Arial"/>
              <a:cs typeface="Arial"/>
            </a:endParaRPr>
          </a:p>
        </p:txBody>
      </p:sp>
      <p:sp>
        <p:nvSpPr>
          <p:cNvPr id="44" name="object 44"/>
          <p:cNvSpPr/>
          <p:nvPr/>
        </p:nvSpPr>
        <p:spPr>
          <a:xfrm>
            <a:off x="4831208" y="1229197"/>
            <a:ext cx="1919942" cy="2337470"/>
          </a:xfrm>
          <a:custGeom>
            <a:avLst/>
            <a:gdLst/>
            <a:ahLst/>
            <a:cxnLst/>
            <a:rect l="l" t="t" r="r" b="b"/>
            <a:pathLst>
              <a:path w="1872615" h="2118360">
                <a:moveTo>
                  <a:pt x="0" y="2118360"/>
                </a:moveTo>
                <a:lnTo>
                  <a:pt x="1872233" y="2118360"/>
                </a:lnTo>
                <a:lnTo>
                  <a:pt x="1872233" y="0"/>
                </a:lnTo>
                <a:lnTo>
                  <a:pt x="0" y="0"/>
                </a:lnTo>
                <a:lnTo>
                  <a:pt x="0" y="2118360"/>
                </a:lnTo>
                <a:close/>
              </a:path>
            </a:pathLst>
          </a:custGeom>
          <a:solidFill>
            <a:srgbClr val="FFFFFF">
              <a:alpha val="39999"/>
            </a:srgbClr>
          </a:solidFill>
        </p:spPr>
        <p:txBody>
          <a:bodyPr wrap="square" lIns="0" tIns="0" rIns="0" bIns="0" rtlCol="0"/>
          <a:lstStyle/>
          <a:p>
            <a:endParaRPr/>
          </a:p>
        </p:txBody>
      </p:sp>
      <p:sp>
        <p:nvSpPr>
          <p:cNvPr id="45" name="object 45"/>
          <p:cNvSpPr txBox="1"/>
          <p:nvPr/>
        </p:nvSpPr>
        <p:spPr>
          <a:xfrm>
            <a:off x="4895724" y="1273062"/>
            <a:ext cx="1697989" cy="166712"/>
          </a:xfrm>
          <a:prstGeom prst="rect">
            <a:avLst/>
          </a:prstGeom>
          <a:solidFill>
            <a:srgbClr val="000000"/>
          </a:solidFill>
        </p:spPr>
        <p:txBody>
          <a:bodyPr vert="horz" wrap="square" lIns="0" tIns="0" rIns="0" bIns="0" rtlCol="0">
            <a:spAutoFit/>
          </a:bodyPr>
          <a:lstStyle/>
          <a:p>
            <a:pPr marL="635">
              <a:lnSpc>
                <a:spcPts val="1280"/>
              </a:lnSpc>
            </a:pPr>
            <a:r>
              <a:rPr lang="es-CO" sz="1100" b="1" dirty="0">
                <a:solidFill>
                  <a:schemeClr val="bg1"/>
                </a:solidFill>
                <a:latin typeface="Calibri"/>
                <a:cs typeface="Calibri"/>
              </a:rPr>
              <a:t>UNIDAD PARA LAS VICTIMAS</a:t>
            </a:r>
            <a:endParaRPr sz="1100" b="1" dirty="0">
              <a:solidFill>
                <a:schemeClr val="bg1"/>
              </a:solidFill>
              <a:latin typeface="Calibri"/>
              <a:cs typeface="Calibri"/>
            </a:endParaRPr>
          </a:p>
        </p:txBody>
      </p:sp>
      <p:sp>
        <p:nvSpPr>
          <p:cNvPr id="48" name="object 48"/>
          <p:cNvSpPr txBox="1"/>
          <p:nvPr/>
        </p:nvSpPr>
        <p:spPr>
          <a:xfrm>
            <a:off x="4891494" y="1452627"/>
            <a:ext cx="1737906" cy="2114040"/>
          </a:xfrm>
          <a:prstGeom prst="rect">
            <a:avLst/>
          </a:prstGeom>
        </p:spPr>
        <p:txBody>
          <a:bodyPr vert="horz" wrap="square" lIns="0" tIns="13335" rIns="0" bIns="0" rtlCol="0">
            <a:spAutoFit/>
          </a:bodyPr>
          <a:lstStyle/>
          <a:p>
            <a:pPr marL="12700" algn="ctr">
              <a:lnSpc>
                <a:spcPct val="100000"/>
              </a:lnSpc>
              <a:spcBef>
                <a:spcPts val="105"/>
              </a:spcBef>
            </a:pPr>
            <a:r>
              <a:rPr lang="es-CO" sz="1050" dirty="0">
                <a:latin typeface="Calibri"/>
                <a:cs typeface="Calibri"/>
              </a:rPr>
              <a:t>A partir de la expedición de la ley 1448, existe una inversión acumulada de $9.6 millones de pesos entre el 2012 y mayo de 2018. En términos de la reparación administrativa se destinaron $5 billones de pesos en la entrega de 805815 indemnizaciones. De estos recursos se realizaron 9951 pagos por $182.702 millones de pesos ordenados por procesos de justicia y paz.</a:t>
            </a:r>
            <a:endParaRPr sz="1050" dirty="0">
              <a:latin typeface="Calibri"/>
              <a:cs typeface="Calibri"/>
            </a:endParaRPr>
          </a:p>
        </p:txBody>
      </p:sp>
      <p:sp>
        <p:nvSpPr>
          <p:cNvPr id="51" name="object 51"/>
          <p:cNvSpPr/>
          <p:nvPr/>
        </p:nvSpPr>
        <p:spPr>
          <a:xfrm>
            <a:off x="4817883" y="880009"/>
            <a:ext cx="319514" cy="319387"/>
          </a:xfrm>
          <a:prstGeom prst="rect">
            <a:avLst/>
          </a:prstGeom>
          <a:blipFill>
            <a:blip r:embed="rId4" cstate="print"/>
            <a:stretch>
              <a:fillRect/>
            </a:stretch>
          </a:blipFill>
        </p:spPr>
        <p:txBody>
          <a:bodyPr wrap="square" lIns="0" tIns="0" rIns="0" bIns="0" rtlCol="0"/>
          <a:lstStyle/>
          <a:p>
            <a:endParaRPr/>
          </a:p>
        </p:txBody>
      </p:sp>
      <p:sp>
        <p:nvSpPr>
          <p:cNvPr id="53" name="object 53"/>
          <p:cNvSpPr txBox="1"/>
          <p:nvPr/>
        </p:nvSpPr>
        <p:spPr>
          <a:xfrm>
            <a:off x="76200" y="3652329"/>
            <a:ext cx="4650993" cy="320601"/>
          </a:xfrm>
          <a:prstGeom prst="rect">
            <a:avLst/>
          </a:prstGeom>
          <a:solidFill>
            <a:schemeClr val="tx1"/>
          </a:solidFill>
        </p:spPr>
        <p:txBody>
          <a:bodyPr vert="horz" wrap="square" lIns="0" tIns="12700" rIns="0" bIns="0" rtlCol="0">
            <a:spAutoFit/>
          </a:bodyPr>
          <a:lstStyle/>
          <a:p>
            <a:pPr marL="12700">
              <a:lnSpc>
                <a:spcPct val="100000"/>
              </a:lnSpc>
              <a:spcBef>
                <a:spcPts val="100"/>
              </a:spcBef>
            </a:pPr>
            <a:r>
              <a:rPr lang="en" sz="2000" b="1" dirty="0" smtClean="0">
                <a:solidFill>
                  <a:schemeClr val="bg1">
                    <a:lumMod val="95000"/>
                  </a:schemeClr>
                </a:solidFill>
              </a:rPr>
              <a:t>BAGAGADÓ: </a:t>
            </a:r>
            <a:r>
              <a:rPr lang="en" b="1" dirty="0" smtClean="0">
                <a:solidFill>
                  <a:schemeClr val="bg1">
                    <a:lumMod val="95000"/>
                  </a:schemeClr>
                </a:solidFill>
              </a:rPr>
              <a:t>Desafíos en retorno y reubicación</a:t>
            </a:r>
            <a:endParaRPr b="1" dirty="0">
              <a:solidFill>
                <a:schemeClr val="bg1">
                  <a:lumMod val="95000"/>
                </a:schemeClr>
              </a:solidFill>
              <a:latin typeface="Arial"/>
              <a:cs typeface="Arial"/>
            </a:endParaRPr>
          </a:p>
        </p:txBody>
      </p:sp>
      <p:sp>
        <p:nvSpPr>
          <p:cNvPr id="55" name="object 55"/>
          <p:cNvSpPr txBox="1"/>
          <p:nvPr/>
        </p:nvSpPr>
        <p:spPr>
          <a:xfrm>
            <a:off x="243941" y="4353305"/>
            <a:ext cx="1109980" cy="382156"/>
          </a:xfrm>
          <a:prstGeom prst="rect">
            <a:avLst/>
          </a:prstGeom>
        </p:spPr>
        <p:txBody>
          <a:bodyPr vert="horz" wrap="square" lIns="0" tIns="12700" rIns="0" bIns="0" rtlCol="0">
            <a:spAutoFit/>
          </a:bodyPr>
          <a:lstStyle/>
          <a:p>
            <a:pPr lvl="0"/>
            <a:r>
              <a:rPr lang="es-CO" sz="2400" b="1" dirty="0"/>
              <a:t>18.080</a:t>
            </a:r>
            <a:endParaRPr lang="es-CO" sz="2400" b="1" dirty="0">
              <a:latin typeface="Muli"/>
              <a:ea typeface="Muli"/>
              <a:cs typeface="Muli"/>
              <a:sym typeface="Muli"/>
            </a:endParaRPr>
          </a:p>
        </p:txBody>
      </p:sp>
      <p:sp>
        <p:nvSpPr>
          <p:cNvPr id="57" name="object 57"/>
          <p:cNvSpPr txBox="1"/>
          <p:nvPr/>
        </p:nvSpPr>
        <p:spPr>
          <a:xfrm>
            <a:off x="194234" y="4671017"/>
            <a:ext cx="1064716" cy="228909"/>
          </a:xfrm>
          <a:prstGeom prst="rect">
            <a:avLst/>
          </a:prstGeom>
        </p:spPr>
        <p:txBody>
          <a:bodyPr vert="horz" wrap="square" lIns="0" tIns="13335" rIns="0" bIns="0" rtlCol="0">
            <a:spAutoFit/>
          </a:bodyPr>
          <a:lstStyle/>
          <a:p>
            <a:pPr marL="12700">
              <a:lnSpc>
                <a:spcPct val="100000"/>
              </a:lnSpc>
              <a:spcBef>
                <a:spcPts val="105"/>
              </a:spcBef>
            </a:pPr>
            <a:r>
              <a:rPr lang="en" sz="1400" b="1" dirty="0">
                <a:solidFill>
                  <a:srgbClr val="FFFFFF"/>
                </a:solidFill>
                <a:highlight>
                  <a:srgbClr val="000000"/>
                </a:highlight>
                <a:latin typeface="Muli"/>
                <a:ea typeface="Muli"/>
                <a:cs typeface="Muli"/>
                <a:sym typeface="Muli"/>
              </a:rPr>
              <a:t>PERSONAS</a:t>
            </a:r>
            <a:endParaRPr sz="1400" dirty="0">
              <a:latin typeface="Arial"/>
              <a:cs typeface="Arial"/>
            </a:endParaRPr>
          </a:p>
        </p:txBody>
      </p:sp>
      <p:sp>
        <p:nvSpPr>
          <p:cNvPr id="71" name="object 71"/>
          <p:cNvSpPr txBox="1"/>
          <p:nvPr/>
        </p:nvSpPr>
        <p:spPr>
          <a:xfrm>
            <a:off x="152641" y="6337884"/>
            <a:ext cx="1332230" cy="1077218"/>
          </a:xfrm>
          <a:prstGeom prst="rect">
            <a:avLst/>
          </a:prstGeom>
          <a:solidFill>
            <a:srgbClr val="FFFFFF">
              <a:alpha val="32940"/>
            </a:srgbClr>
          </a:solidFill>
          <a:ln w="19050">
            <a:solidFill>
              <a:srgbClr val="000000"/>
            </a:solidFill>
          </a:ln>
        </p:spPr>
        <p:txBody>
          <a:bodyPr vert="horz" wrap="square" lIns="0" tIns="0" rIns="0" bIns="0" rtlCol="0">
            <a:spAutoFit/>
          </a:bodyPr>
          <a:lstStyle/>
          <a:p>
            <a:pPr algn="ctr"/>
            <a:r>
              <a:rPr lang="es-CO" sz="1000" dirty="0"/>
              <a:t>Proyectos mineros a gran escala y corredores estratégicos para el trafico de drogas por vías fluviales son problemas frecuentes en el territorio.  </a:t>
            </a:r>
          </a:p>
        </p:txBody>
      </p:sp>
      <p:sp>
        <p:nvSpPr>
          <p:cNvPr id="72" name="object 72"/>
          <p:cNvSpPr txBox="1"/>
          <p:nvPr/>
        </p:nvSpPr>
        <p:spPr>
          <a:xfrm>
            <a:off x="1628775" y="6337884"/>
            <a:ext cx="1368425" cy="923330"/>
          </a:xfrm>
          <a:prstGeom prst="rect">
            <a:avLst/>
          </a:prstGeom>
          <a:solidFill>
            <a:srgbClr val="FFFFFF">
              <a:alpha val="27842"/>
            </a:srgbClr>
          </a:solidFill>
          <a:ln w="19050">
            <a:solidFill>
              <a:srgbClr val="000000"/>
            </a:solidFill>
          </a:ln>
        </p:spPr>
        <p:txBody>
          <a:bodyPr vert="horz" wrap="square" lIns="0" tIns="0" rIns="0" bIns="0" rtlCol="0">
            <a:spAutoFit/>
          </a:bodyPr>
          <a:lstStyle/>
          <a:p>
            <a:pPr algn="ctr"/>
            <a:r>
              <a:rPr lang="es-CO" sz="1000" dirty="0"/>
              <a:t>Presencia de grupos armados como el ELN, disidencias de las  </a:t>
            </a:r>
            <a:r>
              <a:rPr lang="es-CO" sz="1000" dirty="0" smtClean="0"/>
              <a:t>FARC, </a:t>
            </a:r>
            <a:r>
              <a:rPr lang="es-CO" sz="1000" dirty="0"/>
              <a:t>y grupos como el </a:t>
            </a:r>
            <a:r>
              <a:rPr lang="es-CO" sz="1000" dirty="0" smtClean="0"/>
              <a:t>Clan </a:t>
            </a:r>
            <a:r>
              <a:rPr lang="es-CO" sz="1000" dirty="0"/>
              <a:t>del Golfo y Autodefensas Gaitanistas.</a:t>
            </a:r>
          </a:p>
        </p:txBody>
      </p:sp>
      <p:sp>
        <p:nvSpPr>
          <p:cNvPr id="73" name="object 73"/>
          <p:cNvSpPr/>
          <p:nvPr/>
        </p:nvSpPr>
        <p:spPr>
          <a:xfrm>
            <a:off x="171170" y="5186298"/>
            <a:ext cx="2969895" cy="0"/>
          </a:xfrm>
          <a:custGeom>
            <a:avLst/>
            <a:gdLst/>
            <a:ahLst/>
            <a:cxnLst/>
            <a:rect l="l" t="t" r="r" b="b"/>
            <a:pathLst>
              <a:path w="2969895">
                <a:moveTo>
                  <a:pt x="0" y="0"/>
                </a:moveTo>
                <a:lnTo>
                  <a:pt x="2969793" y="0"/>
                </a:lnTo>
              </a:path>
            </a:pathLst>
          </a:custGeom>
          <a:ln w="19050">
            <a:solidFill>
              <a:srgbClr val="000000"/>
            </a:solidFill>
            <a:prstDash val="dot"/>
          </a:ln>
        </p:spPr>
        <p:txBody>
          <a:bodyPr wrap="square" lIns="0" tIns="0" rIns="0" bIns="0" rtlCol="0"/>
          <a:lstStyle/>
          <a:p>
            <a:endParaRPr/>
          </a:p>
        </p:txBody>
      </p:sp>
      <p:sp>
        <p:nvSpPr>
          <p:cNvPr id="85" name="object 85"/>
          <p:cNvSpPr/>
          <p:nvPr/>
        </p:nvSpPr>
        <p:spPr>
          <a:xfrm>
            <a:off x="3088385" y="4462091"/>
            <a:ext cx="3681920" cy="834198"/>
          </a:xfrm>
          <a:custGeom>
            <a:avLst/>
            <a:gdLst/>
            <a:ahLst/>
            <a:cxnLst/>
            <a:rect l="l" t="t" r="r" b="b"/>
            <a:pathLst>
              <a:path w="3312795" h="766445">
                <a:moveTo>
                  <a:pt x="0" y="766203"/>
                </a:moveTo>
                <a:lnTo>
                  <a:pt x="3312413" y="766203"/>
                </a:lnTo>
                <a:lnTo>
                  <a:pt x="3312413" y="0"/>
                </a:lnTo>
                <a:lnTo>
                  <a:pt x="0" y="0"/>
                </a:lnTo>
                <a:lnTo>
                  <a:pt x="0" y="766203"/>
                </a:lnTo>
                <a:close/>
              </a:path>
            </a:pathLst>
          </a:custGeom>
          <a:solidFill>
            <a:srgbClr val="FFFFFF">
              <a:alpha val="52940"/>
            </a:srgbClr>
          </a:solidFill>
        </p:spPr>
        <p:txBody>
          <a:bodyPr wrap="square" lIns="0" tIns="0" rIns="0" bIns="0" rtlCol="0"/>
          <a:lstStyle/>
          <a:p>
            <a:endParaRPr/>
          </a:p>
        </p:txBody>
      </p:sp>
      <p:sp>
        <p:nvSpPr>
          <p:cNvPr id="102" name="object 102"/>
          <p:cNvSpPr/>
          <p:nvPr/>
        </p:nvSpPr>
        <p:spPr>
          <a:xfrm>
            <a:off x="3088385" y="4289933"/>
            <a:ext cx="1731645" cy="186055"/>
          </a:xfrm>
          <a:custGeom>
            <a:avLst/>
            <a:gdLst/>
            <a:ahLst/>
            <a:cxnLst/>
            <a:rect l="l" t="t" r="r" b="b"/>
            <a:pathLst>
              <a:path w="1731645" h="186054">
                <a:moveTo>
                  <a:pt x="0" y="185927"/>
                </a:moveTo>
                <a:lnTo>
                  <a:pt x="1731264" y="185927"/>
                </a:lnTo>
                <a:lnTo>
                  <a:pt x="1731264" y="0"/>
                </a:lnTo>
                <a:lnTo>
                  <a:pt x="0" y="0"/>
                </a:lnTo>
                <a:lnTo>
                  <a:pt x="0" y="185927"/>
                </a:lnTo>
                <a:close/>
              </a:path>
            </a:pathLst>
          </a:custGeom>
          <a:solidFill>
            <a:srgbClr val="000000"/>
          </a:solidFill>
        </p:spPr>
        <p:txBody>
          <a:bodyPr wrap="square" lIns="0" tIns="0" rIns="0" bIns="0" rtlCol="0"/>
          <a:lstStyle/>
          <a:p>
            <a:endParaRPr/>
          </a:p>
        </p:txBody>
      </p:sp>
      <p:sp>
        <p:nvSpPr>
          <p:cNvPr id="103" name="object 103"/>
          <p:cNvSpPr txBox="1"/>
          <p:nvPr/>
        </p:nvSpPr>
        <p:spPr>
          <a:xfrm>
            <a:off x="3078353" y="4261014"/>
            <a:ext cx="1755139" cy="197490"/>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chemeClr val="bg1"/>
                </a:solidFill>
                <a:latin typeface="Calibri"/>
                <a:cs typeface="Calibri"/>
              </a:rPr>
              <a:t>DESPLAZAMIENTO</a:t>
            </a:r>
            <a:r>
              <a:rPr sz="1200" b="1" spc="-25" dirty="0">
                <a:solidFill>
                  <a:schemeClr val="bg1"/>
                </a:solidFill>
                <a:latin typeface="Calibri"/>
                <a:cs typeface="Calibri"/>
              </a:rPr>
              <a:t> </a:t>
            </a:r>
            <a:r>
              <a:rPr sz="1200" b="1" spc="-5" dirty="0">
                <a:solidFill>
                  <a:schemeClr val="bg1"/>
                </a:solidFill>
                <a:latin typeface="Calibri"/>
                <a:cs typeface="Calibri"/>
              </a:rPr>
              <a:t>MASIVO</a:t>
            </a:r>
            <a:endParaRPr sz="1200" dirty="0">
              <a:solidFill>
                <a:schemeClr val="bg1"/>
              </a:solidFill>
              <a:latin typeface="Calibri"/>
              <a:cs typeface="Calibri"/>
            </a:endParaRPr>
          </a:p>
        </p:txBody>
      </p:sp>
      <p:sp>
        <p:nvSpPr>
          <p:cNvPr id="104" name="object 104"/>
          <p:cNvSpPr/>
          <p:nvPr/>
        </p:nvSpPr>
        <p:spPr>
          <a:xfrm>
            <a:off x="4837176" y="4289933"/>
            <a:ext cx="0" cy="186055"/>
          </a:xfrm>
          <a:custGeom>
            <a:avLst/>
            <a:gdLst/>
            <a:ahLst/>
            <a:cxnLst/>
            <a:rect l="l" t="t" r="r" b="b"/>
            <a:pathLst>
              <a:path h="186054">
                <a:moveTo>
                  <a:pt x="0" y="0"/>
                </a:moveTo>
                <a:lnTo>
                  <a:pt x="0" y="185927"/>
                </a:lnTo>
              </a:path>
            </a:pathLst>
          </a:custGeom>
          <a:ln w="35051">
            <a:solidFill>
              <a:srgbClr val="000000"/>
            </a:solidFill>
          </a:ln>
        </p:spPr>
        <p:txBody>
          <a:bodyPr wrap="square" lIns="0" tIns="0" rIns="0" bIns="0" rtlCol="0"/>
          <a:lstStyle/>
          <a:p>
            <a:endParaRPr/>
          </a:p>
        </p:txBody>
      </p:sp>
      <p:sp>
        <p:nvSpPr>
          <p:cNvPr id="117" name="object 117"/>
          <p:cNvSpPr/>
          <p:nvPr/>
        </p:nvSpPr>
        <p:spPr>
          <a:xfrm>
            <a:off x="1723389" y="4139565"/>
            <a:ext cx="977265" cy="256540"/>
          </a:xfrm>
          <a:custGeom>
            <a:avLst/>
            <a:gdLst/>
            <a:ahLst/>
            <a:cxnLst/>
            <a:rect l="l" t="t" r="r" b="b"/>
            <a:pathLst>
              <a:path w="977264" h="256539">
                <a:moveTo>
                  <a:pt x="0" y="256032"/>
                </a:moveTo>
                <a:lnTo>
                  <a:pt x="976884" y="256032"/>
                </a:lnTo>
                <a:lnTo>
                  <a:pt x="976884" y="0"/>
                </a:lnTo>
                <a:lnTo>
                  <a:pt x="0" y="0"/>
                </a:lnTo>
                <a:lnTo>
                  <a:pt x="0" y="256032"/>
                </a:lnTo>
                <a:close/>
              </a:path>
            </a:pathLst>
          </a:custGeom>
          <a:solidFill>
            <a:srgbClr val="00B1FF"/>
          </a:solidFill>
        </p:spPr>
        <p:txBody>
          <a:bodyPr wrap="square" lIns="0" tIns="0" rIns="0" bIns="0" rtlCol="0"/>
          <a:lstStyle/>
          <a:p>
            <a:endParaRPr/>
          </a:p>
        </p:txBody>
      </p:sp>
      <p:sp>
        <p:nvSpPr>
          <p:cNvPr id="118" name="object 118"/>
          <p:cNvSpPr txBox="1"/>
          <p:nvPr/>
        </p:nvSpPr>
        <p:spPr>
          <a:xfrm>
            <a:off x="1711198" y="4106417"/>
            <a:ext cx="1003935" cy="299720"/>
          </a:xfrm>
          <a:prstGeom prst="rect">
            <a:avLst/>
          </a:prstGeom>
          <a:solidFill>
            <a:schemeClr val="accent3"/>
          </a:solidFill>
        </p:spPr>
        <p:txBody>
          <a:bodyPr vert="horz" wrap="square" lIns="0" tIns="12700" rIns="0" bIns="0" rtlCol="0">
            <a:spAutoFit/>
          </a:bodyPr>
          <a:lstStyle/>
          <a:p>
            <a:pPr marL="12700">
              <a:lnSpc>
                <a:spcPct val="100000"/>
              </a:lnSpc>
              <a:spcBef>
                <a:spcPts val="100"/>
              </a:spcBef>
            </a:pPr>
            <a:r>
              <a:rPr sz="1800" b="1" spc="-5" dirty="0">
                <a:solidFill>
                  <a:srgbClr val="FFFFFF"/>
                </a:solidFill>
                <a:latin typeface="Arial"/>
                <a:cs typeface="Arial"/>
              </a:rPr>
              <a:t>HECHOS</a:t>
            </a:r>
            <a:endParaRPr sz="1800" dirty="0">
              <a:latin typeface="Arial"/>
              <a:cs typeface="Arial"/>
            </a:endParaRPr>
          </a:p>
        </p:txBody>
      </p:sp>
      <p:sp>
        <p:nvSpPr>
          <p:cNvPr id="121" name="CuadroTexto 120">
            <a:extLst>
              <a:ext uri="{FF2B5EF4-FFF2-40B4-BE49-F238E27FC236}">
                <a16:creationId xmlns="" xmlns:a16="http://schemas.microsoft.com/office/drawing/2014/main" id="{8E98920F-B11F-4E14-AD5C-12DB62D3D882}"/>
              </a:ext>
            </a:extLst>
          </p:cNvPr>
          <p:cNvSpPr txBox="1"/>
          <p:nvPr/>
        </p:nvSpPr>
        <p:spPr>
          <a:xfrm>
            <a:off x="1396644" y="4410335"/>
            <a:ext cx="1577911" cy="646331"/>
          </a:xfrm>
          <a:prstGeom prst="rect">
            <a:avLst/>
          </a:prstGeom>
          <a:noFill/>
        </p:spPr>
        <p:txBody>
          <a:bodyPr wrap="square" rtlCol="0">
            <a:spAutoFit/>
          </a:bodyPr>
          <a:lstStyle/>
          <a:p>
            <a:pPr algn="ctr"/>
            <a:r>
              <a:rPr lang="es-CO" sz="900" dirty="0" smtClean="0"/>
              <a:t>Expulsadas  y con condición declarada de desplazamiento, entre 1997 y </a:t>
            </a:r>
            <a:r>
              <a:rPr lang="es-CO" sz="900" dirty="0"/>
              <a:t>2018 (con corte a 1 de septiembre, </a:t>
            </a:r>
            <a:r>
              <a:rPr lang="es-CO" sz="900" dirty="0" smtClean="0"/>
              <a:t>RNI-RUV).</a:t>
            </a:r>
            <a:endParaRPr lang="es-CO" sz="900" dirty="0"/>
          </a:p>
        </p:txBody>
      </p:sp>
      <p:sp>
        <p:nvSpPr>
          <p:cNvPr id="123" name="Google Shape;150;p16">
            <a:extLst>
              <a:ext uri="{FF2B5EF4-FFF2-40B4-BE49-F238E27FC236}">
                <a16:creationId xmlns="" xmlns:a16="http://schemas.microsoft.com/office/drawing/2014/main" id="{AEC36705-0F55-4004-95E7-55663EF69406}"/>
              </a:ext>
            </a:extLst>
          </p:cNvPr>
          <p:cNvSpPr txBox="1"/>
          <p:nvPr/>
        </p:nvSpPr>
        <p:spPr>
          <a:xfrm>
            <a:off x="1302040" y="5322524"/>
            <a:ext cx="1898360" cy="849676"/>
          </a:xfrm>
          <a:prstGeom prst="rect">
            <a:avLst/>
          </a:prstGeom>
          <a:noFill/>
          <a:ln>
            <a:noFill/>
          </a:ln>
        </p:spPr>
        <p:txBody>
          <a:bodyPr spcFirstLastPara="1" wrap="square" lIns="91425" tIns="91425" rIns="91425" bIns="91425" anchor="ctr" anchorCtr="0">
            <a:noAutofit/>
          </a:bodyPr>
          <a:lstStyle/>
          <a:p>
            <a:pPr algn="ctr"/>
            <a:r>
              <a:rPr lang="es-CO" sz="1000" dirty="0"/>
              <a:t>Viven en inseguridad alimentaria. Existen </a:t>
            </a:r>
            <a:r>
              <a:rPr lang="es-CO" sz="1000" dirty="0">
                <a:solidFill>
                  <a:schemeClr val="dk1"/>
                </a:solidFill>
              </a:rPr>
              <a:t>problemas de acceso a los servicios básicos, salud, educación, vivienda, alimentación.</a:t>
            </a:r>
            <a:endParaRPr lang="es-CO" sz="1000" dirty="0"/>
          </a:p>
        </p:txBody>
      </p:sp>
      <p:sp>
        <p:nvSpPr>
          <p:cNvPr id="124" name="CuadroTexto 123">
            <a:extLst>
              <a:ext uri="{FF2B5EF4-FFF2-40B4-BE49-F238E27FC236}">
                <a16:creationId xmlns="" xmlns:a16="http://schemas.microsoft.com/office/drawing/2014/main" id="{4D7EEC1E-6FE2-46E0-8C58-9C354DF798F7}"/>
              </a:ext>
            </a:extLst>
          </p:cNvPr>
          <p:cNvSpPr txBox="1"/>
          <p:nvPr/>
        </p:nvSpPr>
        <p:spPr>
          <a:xfrm>
            <a:off x="260883" y="5268644"/>
            <a:ext cx="882117" cy="646331"/>
          </a:xfrm>
          <a:prstGeom prst="rect">
            <a:avLst/>
          </a:prstGeom>
          <a:noFill/>
        </p:spPr>
        <p:txBody>
          <a:bodyPr wrap="square" rtlCol="0">
            <a:spAutoFit/>
          </a:bodyPr>
          <a:lstStyle/>
          <a:p>
            <a:r>
              <a:rPr lang="en" b="1" dirty="0">
                <a:solidFill>
                  <a:schemeClr val="tx1">
                    <a:lumMod val="95000"/>
                    <a:lumOff val="5000"/>
                  </a:schemeClr>
                </a:solidFill>
                <a:latin typeface="Muli"/>
                <a:ea typeface="Muli"/>
                <a:cs typeface="Muli"/>
                <a:sym typeface="Muli"/>
              </a:rPr>
              <a:t>64.2%</a:t>
            </a:r>
          </a:p>
          <a:p>
            <a:endParaRPr lang="es-CO" dirty="0"/>
          </a:p>
        </p:txBody>
      </p:sp>
      <p:sp>
        <p:nvSpPr>
          <p:cNvPr id="125" name="Google Shape;148;p16">
            <a:extLst>
              <a:ext uri="{FF2B5EF4-FFF2-40B4-BE49-F238E27FC236}">
                <a16:creationId xmlns="" xmlns:a16="http://schemas.microsoft.com/office/drawing/2014/main" id="{BEDD3FCF-4F8A-4629-9B63-D31320357CCB}"/>
              </a:ext>
            </a:extLst>
          </p:cNvPr>
          <p:cNvSpPr txBox="1"/>
          <p:nvPr/>
        </p:nvSpPr>
        <p:spPr>
          <a:xfrm>
            <a:off x="152400" y="5584800"/>
            <a:ext cx="1108200" cy="358800"/>
          </a:xfrm>
          <a:prstGeom prst="rect">
            <a:avLst/>
          </a:prstGeom>
          <a:solidFill>
            <a:schemeClr val="accent3"/>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500" b="1" dirty="0">
                <a:latin typeface="Muli"/>
                <a:ea typeface="Muli"/>
                <a:cs typeface="Muli"/>
                <a:sym typeface="Muli"/>
              </a:rPr>
              <a:t>FAMILIAS</a:t>
            </a:r>
            <a:r>
              <a:rPr lang="en" sz="1500" b="1" dirty="0">
                <a:highlight>
                  <a:srgbClr val="FFFFFF"/>
                </a:highlight>
                <a:latin typeface="Muli"/>
                <a:ea typeface="Muli"/>
                <a:cs typeface="Muli"/>
                <a:sym typeface="Muli"/>
              </a:rPr>
              <a:t> </a:t>
            </a:r>
            <a:endParaRPr sz="1500" b="1" dirty="0">
              <a:highlight>
                <a:srgbClr val="FFFFFF"/>
              </a:highlight>
              <a:latin typeface="Muli"/>
              <a:ea typeface="Muli"/>
              <a:cs typeface="Muli"/>
              <a:sym typeface="Muli"/>
            </a:endParaRPr>
          </a:p>
        </p:txBody>
      </p:sp>
      <p:sp>
        <p:nvSpPr>
          <p:cNvPr id="126" name="CuadroTexto 125">
            <a:extLst>
              <a:ext uri="{FF2B5EF4-FFF2-40B4-BE49-F238E27FC236}">
                <a16:creationId xmlns="" xmlns:a16="http://schemas.microsoft.com/office/drawing/2014/main" id="{4C4FB209-B822-4107-90D0-F3DC4D725D37}"/>
              </a:ext>
            </a:extLst>
          </p:cNvPr>
          <p:cNvSpPr txBox="1"/>
          <p:nvPr/>
        </p:nvSpPr>
        <p:spPr>
          <a:xfrm>
            <a:off x="3114801" y="4484534"/>
            <a:ext cx="3747149" cy="1138773"/>
          </a:xfrm>
          <a:prstGeom prst="rect">
            <a:avLst/>
          </a:prstGeom>
          <a:noFill/>
        </p:spPr>
        <p:txBody>
          <a:bodyPr wrap="square" rtlCol="0">
            <a:spAutoFit/>
          </a:bodyPr>
          <a:lstStyle/>
          <a:p>
            <a:pPr algn="ctr"/>
            <a:r>
              <a:rPr lang="es-CO" sz="1000" dirty="0"/>
              <a:t>En Chocó: </a:t>
            </a:r>
            <a:r>
              <a:rPr lang="es-CO" sz="1000" dirty="0" smtClean="0"/>
              <a:t>en </a:t>
            </a:r>
            <a:r>
              <a:rPr lang="es-CO" sz="1000" dirty="0" smtClean="0"/>
              <a:t>lo  </a:t>
            </a:r>
            <a:r>
              <a:rPr lang="es-CO" sz="1000" dirty="0"/>
              <a:t>corrido de 2018 (a 1 de septiembre), un total de 631 personas, han declarado haber sufrido hechos victimizantes en el </a:t>
            </a:r>
            <a:r>
              <a:rPr lang="es-CO" sz="1000" dirty="0" smtClean="0"/>
              <a:t>departamento, </a:t>
            </a:r>
            <a:r>
              <a:rPr lang="es-CO" sz="1000" dirty="0"/>
              <a:t>en declaraciones </a:t>
            </a:r>
            <a:r>
              <a:rPr lang="es-CO" sz="1000" dirty="0" smtClean="0"/>
              <a:t> presentadas </a:t>
            </a:r>
            <a:r>
              <a:rPr lang="es-CO" sz="1000" dirty="0"/>
              <a:t>en Bogotá. La </a:t>
            </a:r>
            <a:r>
              <a:rPr lang="es-CO" sz="1000" dirty="0" smtClean="0"/>
              <a:t>mayoría  de </a:t>
            </a:r>
            <a:r>
              <a:rPr lang="es-CO" sz="1000" dirty="0"/>
              <a:t>dicha población declarante ya fue incluida en el RUV </a:t>
            </a:r>
            <a:r>
              <a:rPr lang="es-CO" sz="1000" dirty="0" smtClean="0"/>
              <a:t>(59</a:t>
            </a:r>
            <a:r>
              <a:rPr lang="es-CO" sz="1000" dirty="0"/>
              <a:t>% - 373 personas) </a:t>
            </a:r>
            <a:r>
              <a:rPr lang="es-CO" sz="1000" dirty="0" smtClean="0"/>
              <a:t> </a:t>
            </a:r>
            <a:r>
              <a:rPr lang="es-CO" sz="1000" dirty="0"/>
              <a:t>(</a:t>
            </a:r>
            <a:r>
              <a:rPr lang="es-CO" sz="1000" dirty="0" smtClean="0"/>
              <a:t>UARIV, 2018).</a:t>
            </a:r>
            <a:endParaRPr lang="es-CO" sz="1000" dirty="0"/>
          </a:p>
          <a:p>
            <a:endParaRPr lang="es-CO" dirty="0"/>
          </a:p>
        </p:txBody>
      </p:sp>
      <p:sp>
        <p:nvSpPr>
          <p:cNvPr id="129" name="object 85">
            <a:extLst>
              <a:ext uri="{FF2B5EF4-FFF2-40B4-BE49-F238E27FC236}">
                <a16:creationId xmlns="" xmlns:a16="http://schemas.microsoft.com/office/drawing/2014/main" id="{FE0B5B67-80C0-4036-BC4E-342133BA7DD3}"/>
              </a:ext>
            </a:extLst>
          </p:cNvPr>
          <p:cNvSpPr/>
          <p:nvPr/>
        </p:nvSpPr>
        <p:spPr>
          <a:xfrm>
            <a:off x="3209242" y="5552294"/>
            <a:ext cx="3583525" cy="785590"/>
          </a:xfrm>
          <a:custGeom>
            <a:avLst/>
            <a:gdLst/>
            <a:ahLst/>
            <a:cxnLst/>
            <a:rect l="l" t="t" r="r" b="b"/>
            <a:pathLst>
              <a:path w="3312795" h="766445">
                <a:moveTo>
                  <a:pt x="0" y="766203"/>
                </a:moveTo>
                <a:lnTo>
                  <a:pt x="3312413" y="766203"/>
                </a:lnTo>
                <a:lnTo>
                  <a:pt x="3312413" y="0"/>
                </a:lnTo>
                <a:lnTo>
                  <a:pt x="0" y="0"/>
                </a:lnTo>
                <a:lnTo>
                  <a:pt x="0" y="766203"/>
                </a:lnTo>
                <a:close/>
              </a:path>
            </a:pathLst>
          </a:custGeom>
          <a:solidFill>
            <a:srgbClr val="FFFFFF">
              <a:alpha val="52940"/>
            </a:srgbClr>
          </a:solidFill>
        </p:spPr>
        <p:txBody>
          <a:bodyPr wrap="square" lIns="0" tIns="0" rIns="0" bIns="0" rtlCol="0"/>
          <a:lstStyle/>
          <a:p>
            <a:pPr algn="ctr"/>
            <a:r>
              <a:rPr lang="es-CO" sz="1000" dirty="0"/>
              <a:t>El segundo municipio chocoano con mayor número de expulsiones hacia Bogotá es Bagadó (después de Quibdó). Un total de 115 personas han declarado como víctimas en Bogotá, registrando haber sufrido hechos victimizantes en </a:t>
            </a:r>
            <a:r>
              <a:rPr lang="es-CO" sz="1000" dirty="0" smtClean="0"/>
              <a:t>Bagadó</a:t>
            </a:r>
            <a:r>
              <a:rPr lang="es-CO" sz="1000" dirty="0"/>
              <a:t> </a:t>
            </a:r>
            <a:endParaRPr lang="es-CO" sz="1000" dirty="0" smtClean="0"/>
          </a:p>
          <a:p>
            <a:pPr algn="ctr"/>
            <a:r>
              <a:rPr lang="es-CO" sz="1000" dirty="0" smtClean="0"/>
              <a:t>(UARIV,  1 de septiembre 2018).</a:t>
            </a:r>
            <a:endParaRPr lang="es-CO" sz="1000" dirty="0"/>
          </a:p>
          <a:p>
            <a:endParaRPr dirty="0"/>
          </a:p>
        </p:txBody>
      </p:sp>
      <p:sp>
        <p:nvSpPr>
          <p:cNvPr id="131" name="object 85">
            <a:extLst>
              <a:ext uri="{FF2B5EF4-FFF2-40B4-BE49-F238E27FC236}">
                <a16:creationId xmlns="" xmlns:a16="http://schemas.microsoft.com/office/drawing/2014/main" id="{BB0D07ED-0825-43F3-B442-45415BC118EF}"/>
              </a:ext>
            </a:extLst>
          </p:cNvPr>
          <p:cNvSpPr/>
          <p:nvPr/>
        </p:nvSpPr>
        <p:spPr>
          <a:xfrm>
            <a:off x="3209242" y="6573210"/>
            <a:ext cx="3583525" cy="766445"/>
          </a:xfrm>
          <a:custGeom>
            <a:avLst/>
            <a:gdLst/>
            <a:ahLst/>
            <a:cxnLst/>
            <a:rect l="l" t="t" r="r" b="b"/>
            <a:pathLst>
              <a:path w="3312795" h="766445">
                <a:moveTo>
                  <a:pt x="0" y="766203"/>
                </a:moveTo>
                <a:lnTo>
                  <a:pt x="3312413" y="766203"/>
                </a:lnTo>
                <a:lnTo>
                  <a:pt x="3312413" y="0"/>
                </a:lnTo>
                <a:lnTo>
                  <a:pt x="0" y="0"/>
                </a:lnTo>
                <a:lnTo>
                  <a:pt x="0" y="766203"/>
                </a:lnTo>
                <a:close/>
              </a:path>
            </a:pathLst>
          </a:custGeom>
          <a:solidFill>
            <a:srgbClr val="FFFFFF">
              <a:alpha val="52940"/>
            </a:srgbClr>
          </a:solidFill>
        </p:spPr>
        <p:txBody>
          <a:bodyPr wrap="square" lIns="0" tIns="0" rIns="0" bIns="0" rtlCol="0"/>
          <a:lstStyle/>
          <a:p>
            <a:pPr algn="ctr"/>
            <a:r>
              <a:rPr lang="es-ES" sz="1000" dirty="0">
                <a:solidFill>
                  <a:schemeClr val="dk1"/>
                </a:solidFill>
                <a:cs typeface="Arial" panose="020B0604020202020204" pitchFamily="34" charset="0"/>
              </a:rPr>
              <a:t>En 2018, el índice de intensidad de Bagadó es de 15 personas expulsadas por cada 1000 habitantes, lo cual  l</a:t>
            </a:r>
            <a:r>
              <a:rPr lang="es-ES" sz="1000" dirty="0" smtClean="0">
                <a:solidFill>
                  <a:schemeClr val="dk1"/>
                </a:solidFill>
                <a:cs typeface="Arial" panose="020B0604020202020204" pitchFamily="34" charset="0"/>
              </a:rPr>
              <a:t>o </a:t>
            </a:r>
            <a:r>
              <a:rPr lang="es-ES" sz="1000" dirty="0">
                <a:solidFill>
                  <a:schemeClr val="dk1"/>
                </a:solidFill>
                <a:cs typeface="Arial" panose="020B0604020202020204" pitchFamily="34" charset="0"/>
              </a:rPr>
              <a:t>ubica como el municipio número 12 en el </a:t>
            </a:r>
            <a:r>
              <a:rPr lang="es-ES" sz="1000" dirty="0" smtClean="0">
                <a:solidFill>
                  <a:schemeClr val="dk1"/>
                </a:solidFill>
                <a:cs typeface="Arial" panose="020B0604020202020204" pitchFamily="34" charset="0"/>
              </a:rPr>
              <a:t>país con </a:t>
            </a:r>
            <a:r>
              <a:rPr lang="es-ES" sz="1000" dirty="0">
                <a:solidFill>
                  <a:schemeClr val="dk1"/>
                </a:solidFill>
                <a:cs typeface="Arial" panose="020B0604020202020204" pitchFamily="34" charset="0"/>
              </a:rPr>
              <a:t>mayor valor en este índice. El primer municipio es Hacarí (Norte de Santander) con 217 personas expulsadas por cada 1000 </a:t>
            </a:r>
            <a:r>
              <a:rPr lang="es-ES" sz="1000" dirty="0" smtClean="0">
                <a:solidFill>
                  <a:schemeClr val="dk1"/>
                </a:solidFill>
                <a:cs typeface="Arial" panose="020B0604020202020204" pitchFamily="34" charset="0"/>
              </a:rPr>
              <a:t>habitantes. </a:t>
            </a:r>
            <a:endParaRPr dirty="0"/>
          </a:p>
        </p:txBody>
      </p:sp>
      <p:sp>
        <p:nvSpPr>
          <p:cNvPr id="133" name="CuadroTexto 132">
            <a:extLst>
              <a:ext uri="{FF2B5EF4-FFF2-40B4-BE49-F238E27FC236}">
                <a16:creationId xmlns="" xmlns:a16="http://schemas.microsoft.com/office/drawing/2014/main" id="{50808AD4-DC20-4E78-B2E0-C7D44872A7A1}"/>
              </a:ext>
            </a:extLst>
          </p:cNvPr>
          <p:cNvSpPr txBox="1"/>
          <p:nvPr/>
        </p:nvSpPr>
        <p:spPr>
          <a:xfrm>
            <a:off x="5067492" y="5334000"/>
            <a:ext cx="1942908" cy="276999"/>
          </a:xfrm>
          <a:prstGeom prst="rect">
            <a:avLst/>
          </a:prstGeom>
          <a:noFill/>
        </p:spPr>
        <p:txBody>
          <a:bodyPr wrap="square" rtlCol="0">
            <a:spAutoFit/>
          </a:bodyPr>
          <a:lstStyle/>
          <a:p>
            <a:r>
              <a:rPr lang="es-CO" sz="1200" b="1" dirty="0" smtClean="0">
                <a:solidFill>
                  <a:schemeClr val="bg1"/>
                </a:solidFill>
                <a:highlight>
                  <a:srgbClr val="000000"/>
                </a:highlight>
                <a:ea typeface="Calibri"/>
                <a:cs typeface="Calibri"/>
                <a:sym typeface="Calibri"/>
              </a:rPr>
              <a:t>LLEGADAS A BOGOTÁ</a:t>
            </a:r>
            <a:endParaRPr lang="es-CO" sz="1200" b="1" dirty="0">
              <a:solidFill>
                <a:schemeClr val="bg1"/>
              </a:solidFill>
              <a:highlight>
                <a:srgbClr val="000000"/>
              </a:highlight>
              <a:ea typeface="Calibri"/>
              <a:cs typeface="Calibri"/>
              <a:sym typeface="Calibri"/>
            </a:endParaRPr>
          </a:p>
        </p:txBody>
      </p:sp>
      <p:sp>
        <p:nvSpPr>
          <p:cNvPr id="134" name="CuadroTexto 133">
            <a:extLst>
              <a:ext uri="{FF2B5EF4-FFF2-40B4-BE49-F238E27FC236}">
                <a16:creationId xmlns="" xmlns:a16="http://schemas.microsoft.com/office/drawing/2014/main" id="{D717B510-3FD8-4495-BDD2-F7216E08CE44}"/>
              </a:ext>
            </a:extLst>
          </p:cNvPr>
          <p:cNvSpPr txBox="1"/>
          <p:nvPr/>
        </p:nvSpPr>
        <p:spPr>
          <a:xfrm>
            <a:off x="3121498" y="6345103"/>
            <a:ext cx="3126902" cy="276999"/>
          </a:xfrm>
          <a:prstGeom prst="rect">
            <a:avLst/>
          </a:prstGeom>
          <a:noFill/>
        </p:spPr>
        <p:txBody>
          <a:bodyPr wrap="square" rtlCol="0">
            <a:spAutoFit/>
          </a:bodyPr>
          <a:lstStyle/>
          <a:p>
            <a:pPr lvl="0"/>
            <a:r>
              <a:rPr lang="es-CO" sz="1200" b="1" dirty="0">
                <a:solidFill>
                  <a:schemeClr val="bg1"/>
                </a:solidFill>
                <a:highlight>
                  <a:srgbClr val="000000"/>
                </a:highlight>
                <a:ea typeface="Calibri"/>
                <a:cs typeface="Calibri"/>
                <a:sym typeface="Calibri"/>
              </a:rPr>
              <a:t>DESPLAZAMIENTO </a:t>
            </a:r>
            <a:r>
              <a:rPr lang="es-CO" sz="1200" b="1" dirty="0" smtClean="0">
                <a:solidFill>
                  <a:schemeClr val="bg1"/>
                </a:solidFill>
                <a:highlight>
                  <a:srgbClr val="000000"/>
                </a:highlight>
                <a:ea typeface="Calibri"/>
                <a:cs typeface="Calibri"/>
                <a:sym typeface="Calibri"/>
              </a:rPr>
              <a:t>HISTÓRICO </a:t>
            </a:r>
            <a:r>
              <a:rPr lang="es-CO" sz="1200" b="1" dirty="0">
                <a:solidFill>
                  <a:schemeClr val="bg1"/>
                </a:solidFill>
                <a:highlight>
                  <a:srgbClr val="000000"/>
                </a:highlight>
                <a:ea typeface="Calibri"/>
                <a:cs typeface="Calibri"/>
                <a:sym typeface="Calibri"/>
              </a:rPr>
              <a:t>EN </a:t>
            </a:r>
            <a:r>
              <a:rPr lang="es-CO" sz="1200" b="1" dirty="0" smtClean="0">
                <a:solidFill>
                  <a:schemeClr val="bg1"/>
                </a:solidFill>
                <a:highlight>
                  <a:srgbClr val="000000"/>
                </a:highlight>
                <a:ea typeface="Calibri"/>
                <a:cs typeface="Calibri"/>
                <a:sym typeface="Calibri"/>
              </a:rPr>
              <a:t>BAGADÓ</a:t>
            </a:r>
            <a:endParaRPr lang="es-CO" sz="1200" b="1" dirty="0">
              <a:solidFill>
                <a:schemeClr val="bg1"/>
              </a:solidFill>
              <a:highlight>
                <a:srgbClr val="000000"/>
              </a:highlight>
              <a:ea typeface="Calibri"/>
              <a:cs typeface="Calibri"/>
              <a:sym typeface="Calibri"/>
            </a:endParaRPr>
          </a:p>
        </p:txBody>
      </p:sp>
      <p:sp>
        <p:nvSpPr>
          <p:cNvPr id="135" name="CuadroTexto 134">
            <a:extLst>
              <a:ext uri="{FF2B5EF4-FFF2-40B4-BE49-F238E27FC236}">
                <a16:creationId xmlns="" xmlns:a16="http://schemas.microsoft.com/office/drawing/2014/main" id="{4D53A9F8-E0AA-4A66-90D4-19993ACE038F}"/>
              </a:ext>
            </a:extLst>
          </p:cNvPr>
          <p:cNvSpPr txBox="1"/>
          <p:nvPr/>
        </p:nvSpPr>
        <p:spPr>
          <a:xfrm>
            <a:off x="-37400" y="7364070"/>
            <a:ext cx="6895400" cy="338554"/>
          </a:xfrm>
          <a:prstGeom prst="rect">
            <a:avLst/>
          </a:prstGeom>
          <a:noFill/>
        </p:spPr>
        <p:txBody>
          <a:bodyPr wrap="square" rtlCol="0">
            <a:spAutoFit/>
          </a:bodyPr>
          <a:lstStyle/>
          <a:p>
            <a:r>
              <a:rPr lang="es-CO" sz="800" b="1" dirty="0"/>
              <a:t>Fuente: </a:t>
            </a:r>
            <a:r>
              <a:rPr lang="es-CO" sz="800" dirty="0"/>
              <a:t>Pagina web UARIV 2018 https://www.unidadvictimas.gov.co/es/retornos-y-reubicaciones/en-choco-proximo-retorno-de-14-comunidades-sus-territorios-es-analizado-por</a:t>
            </a:r>
          </a:p>
        </p:txBody>
      </p:sp>
      <p:sp>
        <p:nvSpPr>
          <p:cNvPr id="136" name="object 69">
            <a:extLst>
              <a:ext uri="{FF2B5EF4-FFF2-40B4-BE49-F238E27FC236}">
                <a16:creationId xmlns="" xmlns:a16="http://schemas.microsoft.com/office/drawing/2014/main" id="{B43B42D8-7978-4CA2-973D-C63DC6AA81F3}"/>
              </a:ext>
            </a:extLst>
          </p:cNvPr>
          <p:cNvSpPr txBox="1"/>
          <p:nvPr/>
        </p:nvSpPr>
        <p:spPr>
          <a:xfrm>
            <a:off x="383587" y="7963940"/>
            <a:ext cx="2317067" cy="1028487"/>
          </a:xfrm>
          <a:prstGeom prst="rect">
            <a:avLst/>
          </a:prstGeom>
        </p:spPr>
        <p:txBody>
          <a:bodyPr vert="horz" wrap="square" lIns="0" tIns="0" rIns="0" bIns="0" rtlCol="0">
            <a:spAutoFit/>
          </a:bodyPr>
          <a:lstStyle/>
          <a:p>
            <a:pPr marL="201295">
              <a:lnSpc>
                <a:spcPts val="1864"/>
              </a:lnSpc>
            </a:pPr>
            <a:r>
              <a:rPr sz="1600" b="1" spc="-5" dirty="0">
                <a:latin typeface="Arial"/>
                <a:cs typeface="Arial"/>
              </a:rPr>
              <a:t>Notas de</a:t>
            </a:r>
            <a:r>
              <a:rPr sz="1600" b="1" spc="-10" dirty="0">
                <a:latin typeface="Arial"/>
                <a:cs typeface="Arial"/>
              </a:rPr>
              <a:t> coyuntura</a:t>
            </a:r>
            <a:endParaRPr sz="1600" dirty="0">
              <a:latin typeface="Arial"/>
              <a:cs typeface="Arial"/>
            </a:endParaRPr>
          </a:p>
          <a:p>
            <a:pPr marL="157480" marR="151765" algn="ctr">
              <a:lnSpc>
                <a:spcPct val="100000"/>
              </a:lnSpc>
              <a:spcBef>
                <a:spcPts val="20"/>
              </a:spcBef>
            </a:pPr>
            <a:r>
              <a:rPr sz="800" b="1" spc="-15" dirty="0">
                <a:latin typeface="Arial"/>
                <a:cs typeface="Arial"/>
              </a:rPr>
              <a:t>Alta </a:t>
            </a:r>
            <a:r>
              <a:rPr sz="800" b="1" spc="-5" dirty="0">
                <a:latin typeface="Arial"/>
                <a:cs typeface="Arial"/>
              </a:rPr>
              <a:t>Consejería </a:t>
            </a:r>
            <a:r>
              <a:rPr sz="800" b="1" dirty="0">
                <a:latin typeface="Arial"/>
                <a:cs typeface="Arial"/>
              </a:rPr>
              <a:t>para los </a:t>
            </a:r>
            <a:r>
              <a:rPr sz="800" b="1" spc="-5" dirty="0">
                <a:latin typeface="Arial"/>
                <a:cs typeface="Arial"/>
              </a:rPr>
              <a:t>Derechos </a:t>
            </a:r>
            <a:r>
              <a:rPr sz="800" b="1" dirty="0">
                <a:latin typeface="Arial"/>
                <a:cs typeface="Arial"/>
              </a:rPr>
              <a:t>de las  </a:t>
            </a:r>
            <a:r>
              <a:rPr sz="800" b="1" spc="-5" dirty="0">
                <a:latin typeface="Arial"/>
                <a:cs typeface="Arial"/>
              </a:rPr>
              <a:t>Víctimas, </a:t>
            </a:r>
            <a:r>
              <a:rPr sz="800" b="1" dirty="0">
                <a:latin typeface="Arial"/>
                <a:cs typeface="Arial"/>
              </a:rPr>
              <a:t>la Paz y la</a:t>
            </a:r>
            <a:r>
              <a:rPr sz="800" b="1" spc="-20" dirty="0">
                <a:latin typeface="Arial"/>
                <a:cs typeface="Arial"/>
              </a:rPr>
              <a:t> </a:t>
            </a:r>
            <a:r>
              <a:rPr sz="800" b="1" dirty="0">
                <a:latin typeface="Arial"/>
                <a:cs typeface="Arial"/>
              </a:rPr>
              <a:t>Reconciliación</a:t>
            </a:r>
            <a:endParaRPr sz="800" dirty="0">
              <a:latin typeface="Arial"/>
              <a:cs typeface="Arial"/>
            </a:endParaRPr>
          </a:p>
          <a:p>
            <a:pPr algn="ctr">
              <a:lnSpc>
                <a:spcPts val="940"/>
              </a:lnSpc>
            </a:pPr>
            <a:r>
              <a:rPr sz="800" b="1" spc="-5" dirty="0">
                <a:latin typeface="Arial"/>
                <a:cs typeface="Arial"/>
              </a:rPr>
              <a:t>Secretaría General </a:t>
            </a:r>
            <a:r>
              <a:rPr sz="800" b="1" dirty="0">
                <a:latin typeface="Arial"/>
                <a:cs typeface="Arial"/>
              </a:rPr>
              <a:t>– </a:t>
            </a:r>
            <a:r>
              <a:rPr sz="800" b="1" spc="-5" dirty="0">
                <a:latin typeface="Arial"/>
                <a:cs typeface="Arial"/>
              </a:rPr>
              <a:t>Alcaldía Mayor </a:t>
            </a:r>
            <a:r>
              <a:rPr sz="800" b="1" dirty="0">
                <a:latin typeface="Arial"/>
                <a:cs typeface="Arial"/>
              </a:rPr>
              <a:t>de</a:t>
            </a:r>
            <a:r>
              <a:rPr sz="800" b="1" spc="114" dirty="0">
                <a:latin typeface="Arial"/>
                <a:cs typeface="Arial"/>
              </a:rPr>
              <a:t> </a:t>
            </a:r>
            <a:r>
              <a:rPr sz="800" b="1" dirty="0">
                <a:latin typeface="Arial"/>
                <a:cs typeface="Arial"/>
              </a:rPr>
              <a:t>Bogotá</a:t>
            </a:r>
            <a:endParaRPr lang="es-CO" sz="800" b="1" dirty="0">
              <a:latin typeface="Arial"/>
              <a:cs typeface="Arial"/>
            </a:endParaRPr>
          </a:p>
          <a:p>
            <a:pPr algn="ctr">
              <a:lnSpc>
                <a:spcPts val="940"/>
              </a:lnSpc>
            </a:pPr>
            <a:r>
              <a:rPr lang="es-CO" sz="800" b="1" dirty="0">
                <a:latin typeface="Arial"/>
                <a:cs typeface="Arial"/>
              </a:rPr>
              <a:t>Elaboración de contenido : Javier </a:t>
            </a:r>
            <a:r>
              <a:rPr lang="es-CO" sz="800" b="1" dirty="0" smtClean="0">
                <a:latin typeface="Arial"/>
                <a:cs typeface="Arial"/>
              </a:rPr>
              <a:t>Ramírez</a:t>
            </a:r>
            <a:endParaRPr sz="800" dirty="0">
              <a:latin typeface="Arial"/>
              <a:cs typeface="Arial"/>
            </a:endParaRPr>
          </a:p>
          <a:p>
            <a:pPr algn="ctr">
              <a:lnSpc>
                <a:spcPts val="2380"/>
              </a:lnSpc>
            </a:pPr>
            <a:r>
              <a:rPr sz="1200" b="1" dirty="0">
                <a:latin typeface="Arial"/>
                <a:cs typeface="Arial"/>
              </a:rPr>
              <a:t>#</a:t>
            </a:r>
            <a:r>
              <a:rPr lang="es-CO" sz="1200" b="1" dirty="0">
                <a:latin typeface="Arial"/>
                <a:cs typeface="Arial"/>
              </a:rPr>
              <a:t>2</a:t>
            </a:r>
            <a:r>
              <a:rPr sz="1200" b="1" dirty="0">
                <a:latin typeface="Arial"/>
                <a:cs typeface="Arial"/>
              </a:rPr>
              <a:t>:</a:t>
            </a:r>
            <a:r>
              <a:rPr sz="1200" b="1" spc="-35" dirty="0">
                <a:latin typeface="Arial"/>
                <a:cs typeface="Arial"/>
              </a:rPr>
              <a:t> </a:t>
            </a:r>
            <a:r>
              <a:rPr lang="es-CO" sz="1200" b="1" spc="-50" dirty="0" smtClean="0">
                <a:latin typeface="Arial"/>
                <a:cs typeface="Arial"/>
              </a:rPr>
              <a:t>REPARACIÓN </a:t>
            </a:r>
            <a:r>
              <a:rPr lang="es-CO" sz="1200" b="1" spc="-50" dirty="0">
                <a:latin typeface="Arial"/>
                <a:cs typeface="Arial"/>
              </a:rPr>
              <a:t>I</a:t>
            </a:r>
            <a:r>
              <a:rPr lang="es-CO" sz="1200" b="1" spc="-50" dirty="0" smtClean="0">
                <a:latin typeface="Arial"/>
                <a:cs typeface="Arial"/>
              </a:rPr>
              <a:t>NTEGRAL</a:t>
            </a:r>
            <a:endParaRPr sz="1200" dirty="0">
              <a:latin typeface="Arial"/>
              <a:cs typeface="Arial"/>
            </a:endParaRPr>
          </a:p>
        </p:txBody>
      </p:sp>
      <p:pic>
        <p:nvPicPr>
          <p:cNvPr id="139" name="Gráfico 138" descr="Lupa">
            <a:extLst>
              <a:ext uri="{FF2B5EF4-FFF2-40B4-BE49-F238E27FC236}">
                <a16:creationId xmlns="" xmlns:a16="http://schemas.microsoft.com/office/drawing/2014/main" id="{965689B5-D3A7-4FEB-8802-E28585319DF9}"/>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104319" y="2127399"/>
            <a:ext cx="343062" cy="343062"/>
          </a:xfrm>
          <a:prstGeom prst="rect">
            <a:avLst/>
          </a:prstGeom>
        </p:spPr>
      </p:pic>
      <p:sp>
        <p:nvSpPr>
          <p:cNvPr id="141" name="object 4">
            <a:extLst>
              <a:ext uri="{FF2B5EF4-FFF2-40B4-BE49-F238E27FC236}">
                <a16:creationId xmlns="" xmlns:a16="http://schemas.microsoft.com/office/drawing/2014/main" id="{089AB8A3-129B-405E-9229-8C488DDEC6E9}"/>
              </a:ext>
            </a:extLst>
          </p:cNvPr>
          <p:cNvSpPr txBox="1"/>
          <p:nvPr/>
        </p:nvSpPr>
        <p:spPr>
          <a:xfrm>
            <a:off x="229960" y="2477126"/>
            <a:ext cx="1836801" cy="781624"/>
          </a:xfrm>
          <a:prstGeom prst="rect">
            <a:avLst/>
          </a:prstGeom>
        </p:spPr>
        <p:txBody>
          <a:bodyPr vert="horz" wrap="square" lIns="0" tIns="12065" rIns="0" bIns="0" rtlCol="0">
            <a:spAutoFit/>
          </a:bodyPr>
          <a:lstStyle/>
          <a:p>
            <a:pPr marL="12065" marR="5080" indent="-1270" algn="ctr">
              <a:lnSpc>
                <a:spcPct val="100000"/>
              </a:lnSpc>
              <a:spcBef>
                <a:spcPts val="95"/>
              </a:spcBef>
            </a:pPr>
            <a:r>
              <a:rPr lang="es-CO" sz="1000" b="1" spc="-5" dirty="0">
                <a:latin typeface="Calibri"/>
                <a:cs typeface="Calibri"/>
              </a:rPr>
              <a:t>La Peonería de Bogotá asegura en un informe que solo el 8.4% de las victimas que residen en Bogotá han recibido sus indemnizaciones económicas. </a:t>
            </a:r>
            <a:endParaRPr sz="1000" b="1" dirty="0">
              <a:latin typeface="Calibri"/>
              <a:cs typeface="Calibri"/>
            </a:endParaRPr>
          </a:p>
        </p:txBody>
      </p:sp>
      <p:sp>
        <p:nvSpPr>
          <p:cNvPr id="142" name="CuadroTexto 141">
            <a:extLst>
              <a:ext uri="{FF2B5EF4-FFF2-40B4-BE49-F238E27FC236}">
                <a16:creationId xmlns="" xmlns:a16="http://schemas.microsoft.com/office/drawing/2014/main" id="{75E57CC7-FB1E-4FCC-9228-EE83B6655AE6}"/>
              </a:ext>
            </a:extLst>
          </p:cNvPr>
          <p:cNvSpPr txBox="1"/>
          <p:nvPr/>
        </p:nvSpPr>
        <p:spPr>
          <a:xfrm>
            <a:off x="-60750" y="3326153"/>
            <a:ext cx="4823441" cy="307777"/>
          </a:xfrm>
          <a:prstGeom prst="rect">
            <a:avLst/>
          </a:prstGeom>
          <a:noFill/>
        </p:spPr>
        <p:txBody>
          <a:bodyPr wrap="square" rtlCol="0">
            <a:spAutoFit/>
          </a:bodyPr>
          <a:lstStyle/>
          <a:p>
            <a:r>
              <a:rPr lang="es-CO" sz="700" b="1" dirty="0"/>
              <a:t>Fuente</a:t>
            </a:r>
            <a:r>
              <a:rPr lang="es-CO" sz="700" dirty="0"/>
              <a:t>: UARIV 2018; Radio Nacional de Colombia https://www.radionacional.co/noticia/ley-de-victimas/victimas-del-conflicto-bogota-limbo</a:t>
            </a:r>
          </a:p>
        </p:txBody>
      </p:sp>
      <p:sp>
        <p:nvSpPr>
          <p:cNvPr id="59" name="object 9"/>
          <p:cNvSpPr txBox="1"/>
          <p:nvPr/>
        </p:nvSpPr>
        <p:spPr>
          <a:xfrm>
            <a:off x="5420105" y="4008796"/>
            <a:ext cx="1285495" cy="258404"/>
          </a:xfrm>
          <a:prstGeom prst="rect">
            <a:avLst/>
          </a:prstGeom>
          <a:ln w="19050">
            <a:solidFill>
              <a:schemeClr val="tx1"/>
            </a:solidFill>
          </a:ln>
        </p:spPr>
        <p:txBody>
          <a:bodyPr vert="horz" wrap="square" lIns="0" tIns="12065" rIns="0" bIns="0" rtlCol="0">
            <a:spAutoFit/>
          </a:bodyPr>
          <a:lstStyle/>
          <a:p>
            <a:pPr marL="12700" algn="ctr">
              <a:lnSpc>
                <a:spcPct val="100000"/>
              </a:lnSpc>
              <a:spcBef>
                <a:spcPts val="95"/>
              </a:spcBef>
            </a:pPr>
            <a:r>
              <a:rPr sz="1600" b="1" spc="-30" dirty="0">
                <a:latin typeface="Arial"/>
                <a:cs typeface="Arial"/>
              </a:rPr>
              <a:t>FACTORES</a:t>
            </a:r>
            <a:endParaRPr sz="1600" dirty="0">
              <a:latin typeface="Arial"/>
              <a:cs typeface="Arial"/>
            </a:endParaRPr>
          </a:p>
        </p:txBody>
      </p:sp>
      <p:pic>
        <p:nvPicPr>
          <p:cNvPr id="60" name="59 Imagen"/>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24200" y="8000999"/>
            <a:ext cx="1451153" cy="72786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2586</TotalTime>
  <Words>1078</Words>
  <Application>Microsoft Office PowerPoint</Application>
  <PresentationFormat>Presentación en pantalla (4:3)</PresentationFormat>
  <Paragraphs>81</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Office Theme</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Iván Felipe Mora Forero</dc:creator>
  <cp:lastModifiedBy>Admin</cp:lastModifiedBy>
  <cp:revision>91</cp:revision>
  <dcterms:created xsi:type="dcterms:W3CDTF">2018-11-12T15:46:26Z</dcterms:created>
  <dcterms:modified xsi:type="dcterms:W3CDTF">2018-11-21T17:38:58Z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2018-09-28T00:00:00Z</vt:filetime>
  </property>
  <property fmtid="{D5CDD505-2E9C-101B-9397-08002B2CF9AE}" pid="3" name="Creator">
    <vt:lpwstr>Microsoft® PowerPoint® 2010</vt:lpwstr>
  </property>
  <property fmtid="{D5CDD505-2E9C-101B-9397-08002B2CF9AE}" pid="4" name="LastSaved">
    <vt:filetime>2018-11-12T00:00:00Z</vt:filetime>
  </property>
</Properties>
</file>