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0" r:id="rId2"/>
    <p:sldId id="271" r:id="rId3"/>
    <p:sldId id="261" r:id="rId4"/>
    <p:sldId id="262" r:id="rId5"/>
    <p:sldId id="263" r:id="rId6"/>
    <p:sldId id="264" r:id="rId7"/>
    <p:sldId id="269" r:id="rId8"/>
    <p:sldId id="268" r:id="rId9"/>
    <p:sldId id="267" r:id="rId10"/>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63F"/>
    <a:srgbClr val="7A397B"/>
    <a:srgbClr val="FF6600"/>
    <a:srgbClr val="D5D5D5"/>
    <a:srgbClr val="FFC437"/>
    <a:srgbClr val="CC0066"/>
    <a:srgbClr val="0099FF"/>
    <a:srgbClr val="009999"/>
    <a:srgbClr val="00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85" autoAdjust="0"/>
    <p:restoredTop sz="94660"/>
  </p:normalViewPr>
  <p:slideViewPr>
    <p:cSldViewPr snapToGrid="0">
      <p:cViewPr varScale="1">
        <p:scale>
          <a:sx n="66" d="100"/>
          <a:sy n="66" d="100"/>
        </p:scale>
        <p:origin x="1662" y="72"/>
      </p:cViewPr>
      <p:guideLst>
        <p:guide orient="horz" pos="2448"/>
        <p:guide pos="31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934141-18BB-4274-9990-B4CC8ECE3F41}" type="datetimeFigureOut">
              <a:rPr lang="es-CO" smtClean="0"/>
              <a:t>28/09/2022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835874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934141-18BB-4274-9990-B4CC8ECE3F41}" type="datetimeFigureOut">
              <a:rPr lang="es-CO" smtClean="0"/>
              <a:t>28/09/2022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160027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934141-18BB-4274-9990-B4CC8ECE3F41}" type="datetimeFigureOut">
              <a:rPr lang="es-CO" smtClean="0"/>
              <a:t>28/09/2022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235606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934141-18BB-4274-9990-B4CC8ECE3F41}" type="datetimeFigureOut">
              <a:rPr lang="es-CO" smtClean="0"/>
              <a:t>28/09/2022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161466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934141-18BB-4274-9990-B4CC8ECE3F41}" type="datetimeFigureOut">
              <a:rPr lang="es-CO" smtClean="0"/>
              <a:t>28/09/2022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4053629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934141-18BB-4274-9990-B4CC8ECE3F41}" type="datetimeFigureOut">
              <a:rPr lang="es-CO" smtClean="0"/>
              <a:t>28/09/2022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283885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934141-18BB-4274-9990-B4CC8ECE3F41}" type="datetimeFigureOut">
              <a:rPr lang="es-CO" smtClean="0"/>
              <a:t>28/09/2022</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293763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934141-18BB-4274-9990-B4CC8ECE3F41}" type="datetimeFigureOut">
              <a:rPr lang="es-CO" smtClean="0"/>
              <a:t>28/09/2022</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42193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34141-18BB-4274-9990-B4CC8ECE3F41}" type="datetimeFigureOut">
              <a:rPr lang="es-CO" smtClean="0"/>
              <a:t>28/09/2022</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212206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A934141-18BB-4274-9990-B4CC8ECE3F41}" type="datetimeFigureOut">
              <a:rPr lang="es-CO" smtClean="0"/>
              <a:t>28/09/2022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28536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A934141-18BB-4274-9990-B4CC8ECE3F41}" type="datetimeFigureOut">
              <a:rPr lang="es-CO" smtClean="0"/>
              <a:t>28/09/2022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60BF584C-85F9-444C-9ACE-51594FB3B5DD}" type="slidenum">
              <a:rPr lang="es-CO" smtClean="0"/>
              <a:t>‹Nº›</a:t>
            </a:fld>
            <a:endParaRPr lang="es-CO"/>
          </a:p>
        </p:txBody>
      </p:sp>
    </p:spTree>
    <p:extLst>
      <p:ext uri="{BB962C8B-B14F-4D97-AF65-F5344CB8AC3E}">
        <p14:creationId xmlns:p14="http://schemas.microsoft.com/office/powerpoint/2010/main" val="1915608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EA934141-18BB-4274-9990-B4CC8ECE3F41}" type="datetimeFigureOut">
              <a:rPr lang="es-CO" smtClean="0"/>
              <a:t>28/09/2022</a:t>
            </a:fld>
            <a:endParaRPr lang="es-CO"/>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60BF584C-85F9-444C-9ACE-51594FB3B5DD}" type="slidenum">
              <a:rPr lang="es-CO" smtClean="0"/>
              <a:t>‹Nº›</a:t>
            </a:fld>
            <a:endParaRPr lang="es-CO"/>
          </a:p>
        </p:txBody>
      </p:sp>
    </p:spTree>
    <p:extLst>
      <p:ext uri="{BB962C8B-B14F-4D97-AF65-F5344CB8AC3E}">
        <p14:creationId xmlns:p14="http://schemas.microsoft.com/office/powerpoint/2010/main" val="31731625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hyperlink" Target="https://svgsilh.com/es/009688/image/40319.html" TargetMode="Externa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13.emf"/><Relationship Id="rId3" Type="http://schemas.openxmlformats.org/officeDocument/2006/relationships/image" Target="../media/image17.png"/><Relationship Id="rId7" Type="http://schemas.openxmlformats.org/officeDocument/2006/relationships/image" Target="../media/image20.emf"/><Relationship Id="rId12" Type="http://schemas.openxmlformats.org/officeDocument/2006/relationships/image" Target="../media/image25.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hyperlink" Target="https://pixabay.com/es/crayon-lapiz-de-color-l%C3%A1piz-color-150989/" TargetMode="External"/><Relationship Id="rId9" Type="http://schemas.openxmlformats.org/officeDocument/2006/relationships/image" Target="../media/image22.emf"/></Relationships>
</file>

<file path=ppt/slides/_rels/slide7.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3.emf"/><Relationship Id="rId3" Type="http://schemas.openxmlformats.org/officeDocument/2006/relationships/image" Target="../media/image26.emf"/><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2.emf"/><Relationship Id="rId11" Type="http://schemas.openxmlformats.org/officeDocument/2006/relationships/image" Target="../media/image31.emf"/><Relationship Id="rId5" Type="http://schemas.openxmlformats.org/officeDocument/2006/relationships/image" Target="../media/image28.emf"/><Relationship Id="rId15" Type="http://schemas.openxmlformats.org/officeDocument/2006/relationships/image" Target="../media/image13.emf"/><Relationship Id="rId10" Type="http://schemas.openxmlformats.org/officeDocument/2006/relationships/image" Target="../media/image24.emf"/><Relationship Id="rId4" Type="http://schemas.openxmlformats.org/officeDocument/2006/relationships/image" Target="../media/image27.emf"/><Relationship Id="rId9" Type="http://schemas.openxmlformats.org/officeDocument/2006/relationships/image" Target="../media/image23.emf"/><Relationship Id="rId14"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24.emf"/><Relationship Id="rId3" Type="http://schemas.openxmlformats.org/officeDocument/2006/relationships/image" Target="../media/image34.emf"/><Relationship Id="rId7" Type="http://schemas.openxmlformats.org/officeDocument/2006/relationships/image" Target="../media/image28.emf"/><Relationship Id="rId12" Type="http://schemas.openxmlformats.org/officeDocument/2006/relationships/image" Target="../media/image23.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image" Target="../media/image31.emf"/><Relationship Id="rId5" Type="http://schemas.openxmlformats.org/officeDocument/2006/relationships/image" Target="../media/image26.emf"/><Relationship Id="rId15" Type="http://schemas.openxmlformats.org/officeDocument/2006/relationships/image" Target="../media/image21.emf"/><Relationship Id="rId10" Type="http://schemas.openxmlformats.org/officeDocument/2006/relationships/image" Target="../media/image32.emf"/><Relationship Id="rId4" Type="http://schemas.openxmlformats.org/officeDocument/2006/relationships/image" Target="../media/image22.emf"/><Relationship Id="rId9" Type="http://schemas.openxmlformats.org/officeDocument/2006/relationships/image" Target="../media/image29.emf"/><Relationship Id="rId14" Type="http://schemas.openxmlformats.org/officeDocument/2006/relationships/image" Target="../media/image20.emf"/></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2.jpe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13.emf"/><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emf"/><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5D705-0C28-57E2-AFBE-4D8B91F10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399"/>
          </a:xfrm>
          <a:prstGeom prst="rect">
            <a:avLst/>
          </a:prstGeom>
        </p:spPr>
      </p:pic>
    </p:spTree>
    <p:extLst>
      <p:ext uri="{BB962C8B-B14F-4D97-AF65-F5344CB8AC3E}">
        <p14:creationId xmlns:p14="http://schemas.microsoft.com/office/powerpoint/2010/main" val="169109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3CB22-F87B-FA80-6AF7-1722FF030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TextBox 4">
            <a:extLst>
              <a:ext uri="{FF2B5EF4-FFF2-40B4-BE49-F238E27FC236}">
                <a16:creationId xmlns:a16="http://schemas.microsoft.com/office/drawing/2014/main" id="{EDCA36A5-54E2-2148-88DF-A107AAE3BD96}"/>
              </a:ext>
            </a:extLst>
          </p:cNvPr>
          <p:cNvSpPr txBox="1"/>
          <p:nvPr/>
        </p:nvSpPr>
        <p:spPr>
          <a:xfrm>
            <a:off x="482600" y="1511300"/>
            <a:ext cx="9335661" cy="5893921"/>
          </a:xfrm>
          <a:prstGeom prst="rect">
            <a:avLst/>
          </a:prstGeom>
          <a:noFill/>
        </p:spPr>
        <p:txBody>
          <a:bodyPr wrap="square" lIns="91440" tIns="45720" rIns="91440" bIns="45720" anchor="t">
            <a:spAutoFit/>
          </a:bodyPr>
          <a:lstStyle/>
          <a:p>
            <a:pPr algn="just"/>
            <a:r>
              <a:rPr lang="es-CO" sz="1600" dirty="0">
                <a:solidFill>
                  <a:schemeClr val="bg1"/>
                </a:solidFill>
                <a:latin typeface="Arial Narrow" panose="020B0604020202020204" pitchFamily="34" charset="0"/>
                <a:cs typeface="Arial Narrow" panose="020B0604020202020204" pitchFamily="34" charset="0"/>
              </a:rPr>
              <a:t>El prolongado conflicto armado interno en Colombia  ha afectado principalmente a la población civil dejando a su paso más de nueve millones de víctimas a la largo y ancho del país. Una de las principales apuestas del acuerdo final de paz, firmado entre el Estado colombiano y la extinta guerrilla de las FRAC-EP, es hacer de los derechos de las víctimas un eje de reconciliación nacional y búsqueda permanente de salidas democráticas a los problemas sociales, políticos y económicos que ocasionaron la guerra.  </a:t>
            </a:r>
          </a:p>
          <a:p>
            <a:pPr marL="0" indent="0" algn="just">
              <a:buNone/>
            </a:pPr>
            <a:endParaRPr lang="es-CO" sz="1600" dirty="0">
              <a:solidFill>
                <a:schemeClr val="bg1"/>
              </a:solidFill>
              <a:latin typeface="Arial Narrow" panose="020B0604020202020204" pitchFamily="34" charset="0"/>
              <a:cs typeface="Arial Narrow" panose="020B0604020202020204" pitchFamily="34" charset="0"/>
            </a:endParaRPr>
          </a:p>
          <a:p>
            <a:pPr marL="0" indent="0" algn="just">
              <a:buNone/>
            </a:pPr>
            <a:r>
              <a:rPr lang="es-CO" sz="1600" dirty="0">
                <a:solidFill>
                  <a:schemeClr val="bg1"/>
                </a:solidFill>
                <a:latin typeface="Arial Narrow" panose="020B0604020202020204" pitchFamily="34" charset="0"/>
                <a:cs typeface="Arial Narrow" panose="020B0604020202020204" pitchFamily="34" charset="0"/>
              </a:rPr>
              <a:t>En tal sentido las, estrategias dirigidas a fomentar el reconocimiento y visibilización de las situación de las víctimas, al igual que sus derechos, son indispensables para configurar ciudadanías que exijan de manera decidida la verdad sobre los hechos ocurridos en el conflicto, la reparación de las afectaciones en ocasión de la guerra y la no repetición. </a:t>
            </a:r>
          </a:p>
          <a:p>
            <a:pPr marL="0" indent="0" algn="just">
              <a:buNone/>
            </a:pPr>
            <a:endParaRPr lang="es-CO" sz="1600" dirty="0">
              <a:solidFill>
                <a:schemeClr val="bg1"/>
              </a:solidFill>
              <a:latin typeface="Arial Narrow" panose="020B0604020202020204" pitchFamily="34" charset="0"/>
              <a:cs typeface="Arial Narrow" panose="020B0604020202020204" pitchFamily="34" charset="0"/>
            </a:endParaRPr>
          </a:p>
          <a:p>
            <a:pPr marL="0" indent="0" algn="just">
              <a:buNone/>
            </a:pPr>
            <a:r>
              <a:rPr lang="es-CO" sz="1600" dirty="0">
                <a:solidFill>
                  <a:schemeClr val="bg1"/>
                </a:solidFill>
                <a:latin typeface="Arial Narrow" panose="020B0604020202020204" pitchFamily="34" charset="0"/>
                <a:cs typeface="Arial Narrow" panose="020B0604020202020204" pitchFamily="34" charset="0"/>
              </a:rPr>
              <a:t>Consecuente a lo anterior, el Observatorio Distrital de Víctimas del Conflicto Armado (ODVCA)  presenta ¡A jugársela por las víctimas! Una herramienta de juegos interactivos dirigida a niños, niñas y adolescentes diseñada para aprender y comprender el lugar de las víctimas del conflicto armado  en una sociedad que requiere de nuevas sensibilidades para transitar hacia escenarios posibles de paz.</a:t>
            </a:r>
          </a:p>
          <a:p>
            <a:pPr marL="0" indent="0" algn="just">
              <a:buNone/>
            </a:pPr>
            <a:endParaRPr lang="es-CO" sz="1600" dirty="0">
              <a:solidFill>
                <a:schemeClr val="bg1"/>
              </a:solidFill>
              <a:latin typeface="Arial Narrow" panose="020B0604020202020204" pitchFamily="34" charset="0"/>
              <a:cs typeface="Arial Narrow" panose="020B0604020202020204" pitchFamily="34" charset="0"/>
            </a:endParaRPr>
          </a:p>
          <a:p>
            <a:pPr algn="just"/>
            <a:r>
              <a:rPr lang="es-CO" sz="1600" dirty="0">
                <a:solidFill>
                  <a:schemeClr val="bg1"/>
                </a:solidFill>
                <a:latin typeface="Arial Narrow"/>
                <a:cs typeface="Arial Narrow" panose="020B0604020202020204" pitchFamily="34" charset="0"/>
              </a:rPr>
              <a:t>Esta herramienta se sustenta sobre los conceptos del Derecho Internacional Humanitario acogidos por la constitución y las leyes de Colombia. </a:t>
            </a:r>
          </a:p>
          <a:p>
            <a:pPr algn="just"/>
            <a:endParaRPr lang="es-CO" sz="1600" dirty="0">
              <a:solidFill>
                <a:schemeClr val="bg1"/>
              </a:solidFill>
              <a:latin typeface="Arial Narrow"/>
              <a:cs typeface="Arial Narrow" panose="020B0604020202020204" pitchFamily="34" charset="0"/>
            </a:endParaRPr>
          </a:p>
          <a:p>
            <a:pPr algn="just"/>
            <a:r>
              <a:rPr lang="es-CO" sz="1600" dirty="0">
                <a:solidFill>
                  <a:schemeClr val="bg1"/>
                </a:solidFill>
                <a:latin typeface="Arial Narrow" panose="020B0604020202020204" pitchFamily="34" charset="0"/>
                <a:cs typeface="Arial Narrow" panose="020B0604020202020204" pitchFamily="34" charset="0"/>
              </a:rPr>
              <a:t>Para mayor facilidad de uso de la herramienta se entiende por  Conflicto Armado Interno:</a:t>
            </a:r>
          </a:p>
          <a:p>
            <a:pPr marL="285750" indent="-285750" algn="just">
              <a:buFont typeface="Arial" panose="020B0604020202020204" pitchFamily="34" charset="0"/>
              <a:buChar char="•"/>
            </a:pPr>
            <a:endParaRPr lang="es-CO" sz="1700" dirty="0">
              <a:solidFill>
                <a:schemeClr val="bg1"/>
              </a:solidFill>
              <a:latin typeface="Arial Narrow" panose="020B0604020202020204" pitchFamily="34" charset="0"/>
              <a:cs typeface="Arial Narrow" panose="020B0604020202020204" pitchFamily="34" charset="0"/>
            </a:endParaRPr>
          </a:p>
          <a:p>
            <a:pPr marL="742950" lvl="1" indent="-285750" algn="just">
              <a:buFont typeface="Arial" panose="020B0604020202020204" pitchFamily="34" charset="0"/>
              <a:buChar char="•"/>
            </a:pPr>
            <a:r>
              <a:rPr lang="es-CO" sz="1400" dirty="0">
                <a:solidFill>
                  <a:schemeClr val="bg1"/>
                </a:solidFill>
                <a:latin typeface="Arial Narrow" panose="020B0604020202020204" pitchFamily="34" charset="0"/>
                <a:cs typeface="Arial Narrow" panose="020B0604020202020204" pitchFamily="34" charset="0"/>
              </a:rPr>
              <a:t>Enfrentamiento continuo y sostenido entre dos o más partes que recurren a la fuerza para dirimir la controversia suscitada por la oposición entre sus voluntades, intereses o puntos de vista. Se desarrolla entre fuerzas armadas del Estado y fuerzas armadas disidentes; entre fuerzas armadas y grupos armados de personas particulares; entre grupos armados de particulares. (Comité Internacional de la Cruz Roja)        </a:t>
            </a:r>
          </a:p>
        </p:txBody>
      </p:sp>
    </p:spTree>
    <p:extLst>
      <p:ext uri="{BB962C8B-B14F-4D97-AF65-F5344CB8AC3E}">
        <p14:creationId xmlns:p14="http://schemas.microsoft.com/office/powerpoint/2010/main" val="1126778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122E09-E09C-0675-EBAC-4F2FB601D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ángulo: esquinas redondeadas 3">
            <a:extLst>
              <a:ext uri="{FF2B5EF4-FFF2-40B4-BE49-F238E27FC236}">
                <a16:creationId xmlns:a16="http://schemas.microsoft.com/office/drawing/2014/main" id="{809A3395-547A-B92F-A9F3-1CFF3DB3D3C8}"/>
              </a:ext>
            </a:extLst>
          </p:cNvPr>
          <p:cNvSpPr/>
          <p:nvPr/>
        </p:nvSpPr>
        <p:spPr>
          <a:xfrm>
            <a:off x="426979" y="1561240"/>
            <a:ext cx="5243860" cy="5890215"/>
          </a:xfrm>
          <a:prstGeom prst="roundRect">
            <a:avLst/>
          </a:prstGeom>
          <a:solidFill>
            <a:schemeClr val="bg1">
              <a:alpha val="44735"/>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a:solidFill>
                <a:schemeClr val="bg1"/>
              </a:solidFill>
            </a:endParaRPr>
          </a:p>
        </p:txBody>
      </p:sp>
      <p:grpSp>
        <p:nvGrpSpPr>
          <p:cNvPr id="3" name="Grupo 2"/>
          <p:cNvGrpSpPr/>
          <p:nvPr/>
        </p:nvGrpSpPr>
        <p:grpSpPr>
          <a:xfrm>
            <a:off x="6085633" y="2215411"/>
            <a:ext cx="1036551" cy="2351963"/>
            <a:chOff x="6085633" y="2215411"/>
            <a:chExt cx="1036551" cy="2351963"/>
          </a:xfrm>
        </p:grpSpPr>
        <p:sp>
          <p:nvSpPr>
            <p:cNvPr id="43" name="Rectángulo 42">
              <a:extLst>
                <a:ext uri="{FF2B5EF4-FFF2-40B4-BE49-F238E27FC236}">
                  <a16:creationId xmlns:a16="http://schemas.microsoft.com/office/drawing/2014/main" id="{F39E87F5-589E-E80C-C436-6B93EB96F0EC}"/>
                </a:ext>
              </a:extLst>
            </p:cNvPr>
            <p:cNvSpPr/>
            <p:nvPr/>
          </p:nvSpPr>
          <p:spPr>
            <a:xfrm>
              <a:off x="6085633" y="2215411"/>
              <a:ext cx="1036551" cy="2351963"/>
            </a:xfrm>
            <a:custGeom>
              <a:avLst/>
              <a:gdLst>
                <a:gd name="connsiteX0" fmla="*/ 0 w 1036551"/>
                <a:gd name="connsiteY0" fmla="*/ 0 h 2351963"/>
                <a:gd name="connsiteX1" fmla="*/ 507910 w 1036551"/>
                <a:gd name="connsiteY1" fmla="*/ 0 h 2351963"/>
                <a:gd name="connsiteX2" fmla="*/ 1036551 w 1036551"/>
                <a:gd name="connsiteY2" fmla="*/ 0 h 2351963"/>
                <a:gd name="connsiteX3" fmla="*/ 1036551 w 1036551"/>
                <a:gd name="connsiteY3" fmla="*/ 611510 h 2351963"/>
                <a:gd name="connsiteX4" fmla="*/ 1036551 w 1036551"/>
                <a:gd name="connsiteY4" fmla="*/ 1199501 h 2351963"/>
                <a:gd name="connsiteX5" fmla="*/ 1036551 w 1036551"/>
                <a:gd name="connsiteY5" fmla="*/ 1716933 h 2351963"/>
                <a:gd name="connsiteX6" fmla="*/ 1036551 w 1036551"/>
                <a:gd name="connsiteY6" fmla="*/ 2351963 h 2351963"/>
                <a:gd name="connsiteX7" fmla="*/ 497544 w 1036551"/>
                <a:gd name="connsiteY7" fmla="*/ 2351963 h 2351963"/>
                <a:gd name="connsiteX8" fmla="*/ 0 w 1036551"/>
                <a:gd name="connsiteY8" fmla="*/ 2351963 h 2351963"/>
                <a:gd name="connsiteX9" fmla="*/ 0 w 1036551"/>
                <a:gd name="connsiteY9" fmla="*/ 1763972 h 2351963"/>
                <a:gd name="connsiteX10" fmla="*/ 0 w 1036551"/>
                <a:gd name="connsiteY10" fmla="*/ 1175982 h 2351963"/>
                <a:gd name="connsiteX11" fmla="*/ 0 w 1036551"/>
                <a:gd name="connsiteY11" fmla="*/ 587991 h 2351963"/>
                <a:gd name="connsiteX12" fmla="*/ 0 w 1036551"/>
                <a:gd name="connsiteY12" fmla="*/ 0 h 235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6551" h="2351963" fill="none" extrusionOk="0">
                  <a:moveTo>
                    <a:pt x="0" y="0"/>
                  </a:moveTo>
                  <a:cubicBezTo>
                    <a:pt x="132439" y="16601"/>
                    <a:pt x="255006" y="-19663"/>
                    <a:pt x="507910" y="0"/>
                  </a:cubicBezTo>
                  <a:cubicBezTo>
                    <a:pt x="760814" y="19663"/>
                    <a:pt x="782092" y="25900"/>
                    <a:pt x="1036551" y="0"/>
                  </a:cubicBezTo>
                  <a:cubicBezTo>
                    <a:pt x="1022103" y="265231"/>
                    <a:pt x="1029960" y="481509"/>
                    <a:pt x="1036551" y="611510"/>
                  </a:cubicBezTo>
                  <a:cubicBezTo>
                    <a:pt x="1043143" y="741511"/>
                    <a:pt x="1014471" y="915508"/>
                    <a:pt x="1036551" y="1199501"/>
                  </a:cubicBezTo>
                  <a:cubicBezTo>
                    <a:pt x="1058631" y="1483494"/>
                    <a:pt x="1057380" y="1469965"/>
                    <a:pt x="1036551" y="1716933"/>
                  </a:cubicBezTo>
                  <a:cubicBezTo>
                    <a:pt x="1015722" y="1963901"/>
                    <a:pt x="1008095" y="2166377"/>
                    <a:pt x="1036551" y="2351963"/>
                  </a:cubicBezTo>
                  <a:cubicBezTo>
                    <a:pt x="840847" y="2359415"/>
                    <a:pt x="611419" y="2346100"/>
                    <a:pt x="497544" y="2351963"/>
                  </a:cubicBezTo>
                  <a:cubicBezTo>
                    <a:pt x="383669" y="2357826"/>
                    <a:pt x="111601" y="2349767"/>
                    <a:pt x="0" y="2351963"/>
                  </a:cubicBezTo>
                  <a:cubicBezTo>
                    <a:pt x="2258" y="2207392"/>
                    <a:pt x="26991" y="2049779"/>
                    <a:pt x="0" y="1763972"/>
                  </a:cubicBezTo>
                  <a:cubicBezTo>
                    <a:pt x="-26991" y="1478165"/>
                    <a:pt x="12760" y="1294831"/>
                    <a:pt x="0" y="1175982"/>
                  </a:cubicBezTo>
                  <a:cubicBezTo>
                    <a:pt x="-12760" y="1057133"/>
                    <a:pt x="-3081" y="841267"/>
                    <a:pt x="0" y="587991"/>
                  </a:cubicBezTo>
                  <a:cubicBezTo>
                    <a:pt x="3081" y="334715"/>
                    <a:pt x="21401" y="119150"/>
                    <a:pt x="0" y="0"/>
                  </a:cubicBezTo>
                  <a:close/>
                </a:path>
                <a:path w="1036551" h="2351963" stroke="0" extrusionOk="0">
                  <a:moveTo>
                    <a:pt x="0" y="0"/>
                  </a:moveTo>
                  <a:cubicBezTo>
                    <a:pt x="211915" y="13036"/>
                    <a:pt x="388087" y="15866"/>
                    <a:pt x="507910" y="0"/>
                  </a:cubicBezTo>
                  <a:cubicBezTo>
                    <a:pt x="627733" y="-15866"/>
                    <a:pt x="905793" y="-6688"/>
                    <a:pt x="1036551" y="0"/>
                  </a:cubicBezTo>
                  <a:cubicBezTo>
                    <a:pt x="1041765" y="285066"/>
                    <a:pt x="1061126" y="371691"/>
                    <a:pt x="1036551" y="635030"/>
                  </a:cubicBezTo>
                  <a:cubicBezTo>
                    <a:pt x="1011977" y="898369"/>
                    <a:pt x="1028798" y="1005620"/>
                    <a:pt x="1036551" y="1223021"/>
                  </a:cubicBezTo>
                  <a:cubicBezTo>
                    <a:pt x="1044304" y="1440422"/>
                    <a:pt x="1060011" y="1545434"/>
                    <a:pt x="1036551" y="1763972"/>
                  </a:cubicBezTo>
                  <a:cubicBezTo>
                    <a:pt x="1013091" y="1982510"/>
                    <a:pt x="1045664" y="2102271"/>
                    <a:pt x="1036551" y="2351963"/>
                  </a:cubicBezTo>
                  <a:cubicBezTo>
                    <a:pt x="830267" y="2344628"/>
                    <a:pt x="659739" y="2360044"/>
                    <a:pt x="518276" y="2351963"/>
                  </a:cubicBezTo>
                  <a:cubicBezTo>
                    <a:pt x="376813" y="2343882"/>
                    <a:pt x="227646" y="2332174"/>
                    <a:pt x="0" y="2351963"/>
                  </a:cubicBezTo>
                  <a:cubicBezTo>
                    <a:pt x="16102" y="2104511"/>
                    <a:pt x="22267" y="2015721"/>
                    <a:pt x="0" y="1834531"/>
                  </a:cubicBezTo>
                  <a:cubicBezTo>
                    <a:pt x="-22267" y="1653341"/>
                    <a:pt x="-28010" y="1533682"/>
                    <a:pt x="0" y="1270060"/>
                  </a:cubicBezTo>
                  <a:cubicBezTo>
                    <a:pt x="28010" y="1006438"/>
                    <a:pt x="-8269" y="869789"/>
                    <a:pt x="0" y="705589"/>
                  </a:cubicBezTo>
                  <a:cubicBezTo>
                    <a:pt x="8269" y="541389"/>
                    <a:pt x="-21744" y="337002"/>
                    <a:pt x="0" y="0"/>
                  </a:cubicBezTo>
                  <a:close/>
                </a:path>
              </a:pathLst>
            </a:custGeom>
            <a:solidFill>
              <a:schemeClr val="bg1">
                <a:lumMod val="95000"/>
              </a:schemeClr>
            </a:solidFill>
            <a:ln w="34925">
              <a:solidFill>
                <a:srgbClr val="FF660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867" dirty="0">
                <a:solidFill>
                  <a:schemeClr val="bg1"/>
                </a:solidFill>
                <a:latin typeface="Arial" panose="020B0604020202020204" pitchFamily="34" charset="0"/>
                <a:ea typeface="Times New Roman" panose="02020603050405020304" pitchFamily="18" charset="0"/>
              </a:endParaRPr>
            </a:p>
            <a:p>
              <a:pPr algn="ctr"/>
              <a:endParaRPr lang="es-CO" sz="867" dirty="0">
                <a:solidFill>
                  <a:srgbClr val="00B050"/>
                </a:solidFill>
                <a:latin typeface="Arial" panose="020B0604020202020204" pitchFamily="34" charset="0"/>
                <a:ea typeface="Times New Roman" panose="02020603050405020304" pitchFamily="18" charset="0"/>
              </a:endParaRPr>
            </a:p>
            <a:p>
              <a:pPr algn="ctr"/>
              <a:r>
                <a:rPr lang="es-CO" sz="1073" b="1" dirty="0">
                  <a:solidFill>
                    <a:schemeClr val="tx1">
                      <a:lumMod val="50000"/>
                      <a:lumOff val="50000"/>
                    </a:schemeClr>
                  </a:solidFill>
                  <a:latin typeface="Arial Narrow" panose="020B0604020202020204" pitchFamily="34" charset="0"/>
                  <a:ea typeface="Times New Roman" panose="02020603050405020304" pitchFamily="18" charset="0"/>
                  <a:cs typeface="Arial Narrow" panose="020B0604020202020204" pitchFamily="34" charset="0"/>
                </a:rPr>
                <a:t>Integrantes de  grupos armados que quedan heridos en una confrontación. </a:t>
              </a:r>
              <a:endParaRPr lang="es-CO" sz="1073" b="1" dirty="0">
                <a:solidFill>
                  <a:schemeClr val="tx1">
                    <a:lumMod val="50000"/>
                    <a:lumOff val="50000"/>
                  </a:schemeClr>
                </a:solidFill>
                <a:latin typeface="Arial Narrow" panose="020B0604020202020204" pitchFamily="34" charset="0"/>
                <a:cs typeface="Arial Narrow" panose="020B0604020202020204" pitchFamily="34" charset="0"/>
              </a:endParaRPr>
            </a:p>
          </p:txBody>
        </p:sp>
        <p:pic>
          <p:nvPicPr>
            <p:cNvPr id="5" name="Picture 4">
              <a:extLst>
                <a:ext uri="{FF2B5EF4-FFF2-40B4-BE49-F238E27FC236}">
                  <a16:creationId xmlns:a16="http://schemas.microsoft.com/office/drawing/2014/main" id="{C05B36EC-11A2-0CD4-9DA9-4168CED82D29}"/>
                </a:ext>
              </a:extLst>
            </p:cNvPr>
            <p:cNvPicPr>
              <a:picLocks noChangeAspect="1"/>
            </p:cNvPicPr>
            <p:nvPr/>
          </p:nvPicPr>
          <p:blipFill>
            <a:blip r:embed="rId3"/>
            <a:stretch>
              <a:fillRect/>
            </a:stretch>
          </p:blipFill>
          <p:spPr>
            <a:xfrm>
              <a:off x="6339018" y="2465930"/>
              <a:ext cx="555722" cy="742733"/>
            </a:xfrm>
            <a:prstGeom prst="rect">
              <a:avLst/>
            </a:prstGeom>
          </p:spPr>
        </p:pic>
      </p:grpSp>
      <p:grpSp>
        <p:nvGrpSpPr>
          <p:cNvPr id="7" name="Grupo 6"/>
          <p:cNvGrpSpPr/>
          <p:nvPr/>
        </p:nvGrpSpPr>
        <p:grpSpPr>
          <a:xfrm>
            <a:off x="7330590" y="2215953"/>
            <a:ext cx="1100707" cy="2357467"/>
            <a:chOff x="7330590" y="2215953"/>
            <a:chExt cx="1100707" cy="2357467"/>
          </a:xfrm>
        </p:grpSpPr>
        <p:sp>
          <p:nvSpPr>
            <p:cNvPr id="24" name="Rectángulo 23">
              <a:extLst>
                <a:ext uri="{FF2B5EF4-FFF2-40B4-BE49-F238E27FC236}">
                  <a16:creationId xmlns:a16="http://schemas.microsoft.com/office/drawing/2014/main" id="{56A3484C-7A82-A455-5284-2467331ABF6C}"/>
                </a:ext>
              </a:extLst>
            </p:cNvPr>
            <p:cNvSpPr/>
            <p:nvPr/>
          </p:nvSpPr>
          <p:spPr>
            <a:xfrm>
              <a:off x="7330590" y="2215953"/>
              <a:ext cx="1100707" cy="2357467"/>
            </a:xfrm>
            <a:custGeom>
              <a:avLst/>
              <a:gdLst>
                <a:gd name="connsiteX0" fmla="*/ 0 w 1100707"/>
                <a:gd name="connsiteY0" fmla="*/ 0 h 2357467"/>
                <a:gd name="connsiteX1" fmla="*/ 539346 w 1100707"/>
                <a:gd name="connsiteY1" fmla="*/ 0 h 2357467"/>
                <a:gd name="connsiteX2" fmla="*/ 1100707 w 1100707"/>
                <a:gd name="connsiteY2" fmla="*/ 0 h 2357467"/>
                <a:gd name="connsiteX3" fmla="*/ 1100707 w 1100707"/>
                <a:gd name="connsiteY3" fmla="*/ 612941 h 2357467"/>
                <a:gd name="connsiteX4" fmla="*/ 1100707 w 1100707"/>
                <a:gd name="connsiteY4" fmla="*/ 1202308 h 2357467"/>
                <a:gd name="connsiteX5" fmla="*/ 1100707 w 1100707"/>
                <a:gd name="connsiteY5" fmla="*/ 1720951 h 2357467"/>
                <a:gd name="connsiteX6" fmla="*/ 1100707 w 1100707"/>
                <a:gd name="connsiteY6" fmla="*/ 2357467 h 2357467"/>
                <a:gd name="connsiteX7" fmla="*/ 528339 w 1100707"/>
                <a:gd name="connsiteY7" fmla="*/ 2357467 h 2357467"/>
                <a:gd name="connsiteX8" fmla="*/ 0 w 1100707"/>
                <a:gd name="connsiteY8" fmla="*/ 2357467 h 2357467"/>
                <a:gd name="connsiteX9" fmla="*/ 0 w 1100707"/>
                <a:gd name="connsiteY9" fmla="*/ 1768100 h 2357467"/>
                <a:gd name="connsiteX10" fmla="*/ 0 w 1100707"/>
                <a:gd name="connsiteY10" fmla="*/ 1178734 h 2357467"/>
                <a:gd name="connsiteX11" fmla="*/ 0 w 1100707"/>
                <a:gd name="connsiteY11" fmla="*/ 589367 h 2357467"/>
                <a:gd name="connsiteX12" fmla="*/ 0 w 1100707"/>
                <a:gd name="connsiteY12" fmla="*/ 0 h 23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0707" h="2357467" fill="none" extrusionOk="0">
                  <a:moveTo>
                    <a:pt x="0" y="0"/>
                  </a:moveTo>
                  <a:cubicBezTo>
                    <a:pt x="197262" y="-7241"/>
                    <a:pt x="307196" y="-15514"/>
                    <a:pt x="539346" y="0"/>
                  </a:cubicBezTo>
                  <a:cubicBezTo>
                    <a:pt x="771496" y="15514"/>
                    <a:pt x="839919" y="-3511"/>
                    <a:pt x="1100707" y="0"/>
                  </a:cubicBezTo>
                  <a:cubicBezTo>
                    <a:pt x="1072984" y="161331"/>
                    <a:pt x="1098453" y="484797"/>
                    <a:pt x="1100707" y="612941"/>
                  </a:cubicBezTo>
                  <a:cubicBezTo>
                    <a:pt x="1102961" y="741085"/>
                    <a:pt x="1099099" y="945389"/>
                    <a:pt x="1100707" y="1202308"/>
                  </a:cubicBezTo>
                  <a:cubicBezTo>
                    <a:pt x="1102315" y="1459227"/>
                    <a:pt x="1120548" y="1599090"/>
                    <a:pt x="1100707" y="1720951"/>
                  </a:cubicBezTo>
                  <a:cubicBezTo>
                    <a:pt x="1080866" y="1842812"/>
                    <a:pt x="1111013" y="2085295"/>
                    <a:pt x="1100707" y="2357467"/>
                  </a:cubicBezTo>
                  <a:cubicBezTo>
                    <a:pt x="855744" y="2330829"/>
                    <a:pt x="736464" y="2336645"/>
                    <a:pt x="528339" y="2357467"/>
                  </a:cubicBezTo>
                  <a:cubicBezTo>
                    <a:pt x="320214" y="2378289"/>
                    <a:pt x="225276" y="2359786"/>
                    <a:pt x="0" y="2357467"/>
                  </a:cubicBezTo>
                  <a:cubicBezTo>
                    <a:pt x="-1403" y="2071222"/>
                    <a:pt x="-26173" y="1897391"/>
                    <a:pt x="0" y="1768100"/>
                  </a:cubicBezTo>
                  <a:cubicBezTo>
                    <a:pt x="26173" y="1638809"/>
                    <a:pt x="-5377" y="1371851"/>
                    <a:pt x="0" y="1178734"/>
                  </a:cubicBezTo>
                  <a:cubicBezTo>
                    <a:pt x="5377" y="985617"/>
                    <a:pt x="10426" y="818666"/>
                    <a:pt x="0" y="589367"/>
                  </a:cubicBezTo>
                  <a:cubicBezTo>
                    <a:pt x="-10426" y="360068"/>
                    <a:pt x="-12296" y="291253"/>
                    <a:pt x="0" y="0"/>
                  </a:cubicBezTo>
                  <a:close/>
                </a:path>
                <a:path w="1100707" h="2357467" stroke="0" extrusionOk="0">
                  <a:moveTo>
                    <a:pt x="0" y="0"/>
                  </a:moveTo>
                  <a:cubicBezTo>
                    <a:pt x="179701" y="9422"/>
                    <a:pt x="405880" y="-3692"/>
                    <a:pt x="539346" y="0"/>
                  </a:cubicBezTo>
                  <a:cubicBezTo>
                    <a:pt x="672812" y="3692"/>
                    <a:pt x="896414" y="-16644"/>
                    <a:pt x="1100707" y="0"/>
                  </a:cubicBezTo>
                  <a:cubicBezTo>
                    <a:pt x="1093849" y="141010"/>
                    <a:pt x="1111370" y="344852"/>
                    <a:pt x="1100707" y="636516"/>
                  </a:cubicBezTo>
                  <a:cubicBezTo>
                    <a:pt x="1090044" y="928180"/>
                    <a:pt x="1125666" y="1016050"/>
                    <a:pt x="1100707" y="1225883"/>
                  </a:cubicBezTo>
                  <a:cubicBezTo>
                    <a:pt x="1075748" y="1435716"/>
                    <a:pt x="1118954" y="1585278"/>
                    <a:pt x="1100707" y="1768100"/>
                  </a:cubicBezTo>
                  <a:cubicBezTo>
                    <a:pt x="1082460" y="1950922"/>
                    <a:pt x="1115930" y="2224838"/>
                    <a:pt x="1100707" y="2357467"/>
                  </a:cubicBezTo>
                  <a:cubicBezTo>
                    <a:pt x="930398" y="2382401"/>
                    <a:pt x="696352" y="2337198"/>
                    <a:pt x="550354" y="2357467"/>
                  </a:cubicBezTo>
                  <a:cubicBezTo>
                    <a:pt x="404356" y="2377736"/>
                    <a:pt x="181463" y="2379965"/>
                    <a:pt x="0" y="2357467"/>
                  </a:cubicBezTo>
                  <a:cubicBezTo>
                    <a:pt x="440" y="2121671"/>
                    <a:pt x="-7368" y="1963256"/>
                    <a:pt x="0" y="1838824"/>
                  </a:cubicBezTo>
                  <a:cubicBezTo>
                    <a:pt x="7368" y="1714392"/>
                    <a:pt x="10674" y="1527982"/>
                    <a:pt x="0" y="1273032"/>
                  </a:cubicBezTo>
                  <a:cubicBezTo>
                    <a:pt x="-10674" y="1018082"/>
                    <a:pt x="-13473" y="926169"/>
                    <a:pt x="0" y="707240"/>
                  </a:cubicBezTo>
                  <a:cubicBezTo>
                    <a:pt x="13473" y="488311"/>
                    <a:pt x="-34989" y="194646"/>
                    <a:pt x="0" y="0"/>
                  </a:cubicBezTo>
                  <a:close/>
                </a:path>
              </a:pathLst>
            </a:custGeom>
            <a:solidFill>
              <a:schemeClr val="bg1">
                <a:lumMod val="95000"/>
              </a:schemeClr>
            </a:solidFill>
            <a:ln w="34925">
              <a:solidFill>
                <a:schemeClr val="accent4">
                  <a:lumMod val="60000"/>
                  <a:lumOff val="40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1073" b="1" dirty="0">
                <a:solidFill>
                  <a:schemeClr val="accent1">
                    <a:lumMod val="50000"/>
                  </a:schemeClr>
                </a:solidFill>
                <a:latin typeface="Arial Narrow" panose="020B0604020202020204" pitchFamily="34" charset="0"/>
                <a:cs typeface="Arial Narrow" panose="020B0604020202020204" pitchFamily="34" charset="0"/>
              </a:endParaRPr>
            </a:p>
            <a:p>
              <a:pPr algn="ctr"/>
              <a:r>
                <a:rPr lang="es-CO" sz="1073" b="1" dirty="0">
                  <a:solidFill>
                    <a:schemeClr val="tx1">
                      <a:lumMod val="50000"/>
                      <a:lumOff val="50000"/>
                    </a:schemeClr>
                  </a:solidFill>
                  <a:latin typeface="Arial Narrow" panose="020B0604020202020204" pitchFamily="34" charset="0"/>
                  <a:cs typeface="Arial Narrow" panose="020B0604020202020204" pitchFamily="34" charset="0"/>
                </a:rPr>
                <a:t>Personas que después de rendirse o quedar heridas  son torturas, asesinadas o tratadas cruelmente. </a:t>
              </a:r>
            </a:p>
          </p:txBody>
        </p:sp>
        <p:pic>
          <p:nvPicPr>
            <p:cNvPr id="8" name="Picture 7">
              <a:extLst>
                <a:ext uri="{FF2B5EF4-FFF2-40B4-BE49-F238E27FC236}">
                  <a16:creationId xmlns:a16="http://schemas.microsoft.com/office/drawing/2014/main" id="{70B5AD66-2EA5-28CC-D6EB-4D91C0F9AFAE}"/>
                </a:ext>
              </a:extLst>
            </p:cNvPr>
            <p:cNvPicPr>
              <a:picLocks noChangeAspect="1"/>
            </p:cNvPicPr>
            <p:nvPr/>
          </p:nvPicPr>
          <p:blipFill>
            <a:blip r:embed="rId4"/>
            <a:stretch>
              <a:fillRect/>
            </a:stretch>
          </p:blipFill>
          <p:spPr>
            <a:xfrm>
              <a:off x="7660023" y="2458838"/>
              <a:ext cx="494218" cy="604830"/>
            </a:xfrm>
            <a:prstGeom prst="rect">
              <a:avLst/>
            </a:prstGeom>
          </p:spPr>
        </p:pic>
      </p:grpSp>
      <p:sp>
        <p:nvSpPr>
          <p:cNvPr id="15" name="4 C">
            <a:extLst>
              <a:ext uri="{FF2B5EF4-FFF2-40B4-BE49-F238E27FC236}">
                <a16:creationId xmlns:a16="http://schemas.microsoft.com/office/drawing/2014/main" id="{10C7703E-6D70-B430-B4BA-038017804A31}"/>
              </a:ext>
            </a:extLst>
          </p:cNvPr>
          <p:cNvSpPr/>
          <p:nvPr/>
        </p:nvSpPr>
        <p:spPr>
          <a:xfrm>
            <a:off x="-2134010" y="270780"/>
            <a:ext cx="5927658" cy="915285"/>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pic>
        <p:nvPicPr>
          <p:cNvPr id="16" name="Picture 15">
            <a:extLst>
              <a:ext uri="{FF2B5EF4-FFF2-40B4-BE49-F238E27FC236}">
                <a16:creationId xmlns:a16="http://schemas.microsoft.com/office/drawing/2014/main" id="{BEB52771-48C9-4721-AB5E-1F9EF18D7253}"/>
              </a:ext>
            </a:extLst>
          </p:cNvPr>
          <p:cNvPicPr>
            <a:picLocks noChangeAspect="1"/>
          </p:cNvPicPr>
          <p:nvPr/>
        </p:nvPicPr>
        <p:blipFill>
          <a:blip r:embed="rId5"/>
          <a:stretch>
            <a:fillRect/>
          </a:stretch>
        </p:blipFill>
        <p:spPr>
          <a:xfrm>
            <a:off x="1317167" y="1869014"/>
            <a:ext cx="1030268" cy="873488"/>
          </a:xfrm>
          <a:prstGeom prst="rect">
            <a:avLst/>
          </a:prstGeom>
        </p:spPr>
      </p:pic>
      <p:grpSp>
        <p:nvGrpSpPr>
          <p:cNvPr id="9" name="Grupo 8"/>
          <p:cNvGrpSpPr/>
          <p:nvPr/>
        </p:nvGrpSpPr>
        <p:grpSpPr>
          <a:xfrm>
            <a:off x="8721320" y="2215953"/>
            <a:ext cx="1046205" cy="2357467"/>
            <a:chOff x="8721320" y="2215953"/>
            <a:chExt cx="1046205" cy="2357467"/>
          </a:xfrm>
        </p:grpSpPr>
        <p:sp>
          <p:nvSpPr>
            <p:cNvPr id="21" name="Rectángulo 20">
              <a:extLst>
                <a:ext uri="{FF2B5EF4-FFF2-40B4-BE49-F238E27FC236}">
                  <a16:creationId xmlns:a16="http://schemas.microsoft.com/office/drawing/2014/main" id="{E2CBA801-FAC0-85C3-DFBA-49A2C041B91A}"/>
                </a:ext>
              </a:extLst>
            </p:cNvPr>
            <p:cNvSpPr/>
            <p:nvPr/>
          </p:nvSpPr>
          <p:spPr>
            <a:xfrm>
              <a:off x="8721320" y="2215953"/>
              <a:ext cx="1046205" cy="2357467"/>
            </a:xfrm>
            <a:custGeom>
              <a:avLst/>
              <a:gdLst>
                <a:gd name="connsiteX0" fmla="*/ 0 w 1046205"/>
                <a:gd name="connsiteY0" fmla="*/ 0 h 2357467"/>
                <a:gd name="connsiteX1" fmla="*/ 544027 w 1046205"/>
                <a:gd name="connsiteY1" fmla="*/ 0 h 2357467"/>
                <a:gd name="connsiteX2" fmla="*/ 1046205 w 1046205"/>
                <a:gd name="connsiteY2" fmla="*/ 0 h 2357467"/>
                <a:gd name="connsiteX3" fmla="*/ 1046205 w 1046205"/>
                <a:gd name="connsiteY3" fmla="*/ 589367 h 2357467"/>
                <a:gd name="connsiteX4" fmla="*/ 1046205 w 1046205"/>
                <a:gd name="connsiteY4" fmla="*/ 1155159 h 2357467"/>
                <a:gd name="connsiteX5" fmla="*/ 1046205 w 1046205"/>
                <a:gd name="connsiteY5" fmla="*/ 1697376 h 2357467"/>
                <a:gd name="connsiteX6" fmla="*/ 1046205 w 1046205"/>
                <a:gd name="connsiteY6" fmla="*/ 2357467 h 2357467"/>
                <a:gd name="connsiteX7" fmla="*/ 554489 w 1046205"/>
                <a:gd name="connsiteY7" fmla="*/ 2357467 h 2357467"/>
                <a:gd name="connsiteX8" fmla="*/ 0 w 1046205"/>
                <a:gd name="connsiteY8" fmla="*/ 2357467 h 2357467"/>
                <a:gd name="connsiteX9" fmla="*/ 0 w 1046205"/>
                <a:gd name="connsiteY9" fmla="*/ 1720951 h 2357467"/>
                <a:gd name="connsiteX10" fmla="*/ 0 w 1046205"/>
                <a:gd name="connsiteY10" fmla="*/ 1131584 h 2357467"/>
                <a:gd name="connsiteX11" fmla="*/ 0 w 1046205"/>
                <a:gd name="connsiteY11" fmla="*/ 0 h 23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6205" h="2357467" fill="none" extrusionOk="0">
                  <a:moveTo>
                    <a:pt x="0" y="0"/>
                  </a:moveTo>
                  <a:cubicBezTo>
                    <a:pt x="209098" y="-5222"/>
                    <a:pt x="335490" y="8787"/>
                    <a:pt x="544027" y="0"/>
                  </a:cubicBezTo>
                  <a:cubicBezTo>
                    <a:pt x="752564" y="-8787"/>
                    <a:pt x="933743" y="21479"/>
                    <a:pt x="1046205" y="0"/>
                  </a:cubicBezTo>
                  <a:cubicBezTo>
                    <a:pt x="1024492" y="121731"/>
                    <a:pt x="1033457" y="457488"/>
                    <a:pt x="1046205" y="589367"/>
                  </a:cubicBezTo>
                  <a:cubicBezTo>
                    <a:pt x="1058953" y="721246"/>
                    <a:pt x="1030918" y="909716"/>
                    <a:pt x="1046205" y="1155159"/>
                  </a:cubicBezTo>
                  <a:cubicBezTo>
                    <a:pt x="1061492" y="1400602"/>
                    <a:pt x="1060852" y="1458611"/>
                    <a:pt x="1046205" y="1697376"/>
                  </a:cubicBezTo>
                  <a:cubicBezTo>
                    <a:pt x="1031558" y="1936141"/>
                    <a:pt x="1032814" y="2179129"/>
                    <a:pt x="1046205" y="2357467"/>
                  </a:cubicBezTo>
                  <a:cubicBezTo>
                    <a:pt x="827543" y="2345162"/>
                    <a:pt x="653700" y="2345700"/>
                    <a:pt x="554489" y="2357467"/>
                  </a:cubicBezTo>
                  <a:cubicBezTo>
                    <a:pt x="455278" y="2369234"/>
                    <a:pt x="245815" y="2329795"/>
                    <a:pt x="0" y="2357467"/>
                  </a:cubicBezTo>
                  <a:cubicBezTo>
                    <a:pt x="-4367" y="2044553"/>
                    <a:pt x="-30673" y="1950315"/>
                    <a:pt x="0" y="1720951"/>
                  </a:cubicBezTo>
                  <a:cubicBezTo>
                    <a:pt x="30673" y="1491587"/>
                    <a:pt x="24713" y="1383607"/>
                    <a:pt x="0" y="1131584"/>
                  </a:cubicBezTo>
                  <a:cubicBezTo>
                    <a:pt x="-24713" y="879561"/>
                    <a:pt x="-11583" y="466820"/>
                    <a:pt x="0" y="0"/>
                  </a:cubicBezTo>
                  <a:close/>
                </a:path>
                <a:path w="1046205" h="2357467" stroke="0" extrusionOk="0">
                  <a:moveTo>
                    <a:pt x="0" y="0"/>
                  </a:moveTo>
                  <a:cubicBezTo>
                    <a:pt x="241728" y="-2715"/>
                    <a:pt x="283681" y="-9710"/>
                    <a:pt x="523103" y="0"/>
                  </a:cubicBezTo>
                  <a:cubicBezTo>
                    <a:pt x="762525" y="9710"/>
                    <a:pt x="924861" y="25557"/>
                    <a:pt x="1046205" y="0"/>
                  </a:cubicBezTo>
                  <a:cubicBezTo>
                    <a:pt x="1072146" y="184205"/>
                    <a:pt x="1047977" y="343944"/>
                    <a:pt x="1046205" y="589367"/>
                  </a:cubicBezTo>
                  <a:cubicBezTo>
                    <a:pt x="1044433" y="834790"/>
                    <a:pt x="1036519" y="1077347"/>
                    <a:pt x="1046205" y="1202308"/>
                  </a:cubicBezTo>
                  <a:cubicBezTo>
                    <a:pt x="1055891" y="1327269"/>
                    <a:pt x="1054578" y="1594310"/>
                    <a:pt x="1046205" y="1720951"/>
                  </a:cubicBezTo>
                  <a:cubicBezTo>
                    <a:pt x="1037832" y="1847592"/>
                    <a:pt x="1024675" y="2059554"/>
                    <a:pt x="1046205" y="2357467"/>
                  </a:cubicBezTo>
                  <a:cubicBezTo>
                    <a:pt x="929720" y="2382371"/>
                    <a:pt x="626369" y="2357798"/>
                    <a:pt x="512640" y="2357467"/>
                  </a:cubicBezTo>
                  <a:cubicBezTo>
                    <a:pt x="398912" y="2357136"/>
                    <a:pt x="160435" y="2351739"/>
                    <a:pt x="0" y="2357467"/>
                  </a:cubicBezTo>
                  <a:cubicBezTo>
                    <a:pt x="22621" y="2082937"/>
                    <a:pt x="-6601" y="2022284"/>
                    <a:pt x="0" y="1791675"/>
                  </a:cubicBezTo>
                  <a:cubicBezTo>
                    <a:pt x="6601" y="1561066"/>
                    <a:pt x="-9729" y="1402859"/>
                    <a:pt x="0" y="1202308"/>
                  </a:cubicBezTo>
                  <a:cubicBezTo>
                    <a:pt x="9729" y="1001757"/>
                    <a:pt x="-31080" y="842085"/>
                    <a:pt x="0" y="565792"/>
                  </a:cubicBezTo>
                  <a:cubicBezTo>
                    <a:pt x="31080" y="289499"/>
                    <a:pt x="7156" y="120779"/>
                    <a:pt x="0" y="0"/>
                  </a:cubicBezTo>
                  <a:close/>
                </a:path>
              </a:pathLst>
            </a:custGeom>
            <a:solidFill>
              <a:schemeClr val="bg1">
                <a:lumMod val="95000"/>
              </a:schemeClr>
            </a:solidFill>
            <a:ln w="34925">
              <a:solidFill>
                <a:schemeClr val="accent5"/>
              </a:solidFill>
              <a:extLst>
                <a:ext uri="{C807C97D-BFC1-408E-A445-0C87EB9F89A2}">
                  <ask:lineSketchStyleProps xmlns="" xmlns:ask="http://schemas.microsoft.com/office/drawing/2018/sketchyshapes" sd="39982357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r>
                <a:rPr lang="es-CO" sz="1073" b="1" dirty="0">
                  <a:solidFill>
                    <a:schemeClr val="tx1">
                      <a:lumMod val="50000"/>
                      <a:lumOff val="50000"/>
                    </a:schemeClr>
                  </a:solidFill>
                  <a:latin typeface="Arial Narrow" panose="020B0604020202020204" pitchFamily="34" charset="0"/>
                  <a:cs typeface="Arial Narrow" panose="020B0604020202020204" pitchFamily="34" charset="0"/>
                </a:rPr>
                <a:t>Personas que, aun sin participar en la guerra, fueron atacadas por un grupos armado.</a:t>
              </a:r>
            </a:p>
          </p:txBody>
        </p:sp>
        <p:pic>
          <p:nvPicPr>
            <p:cNvPr id="17" name="Picture 16">
              <a:extLst>
                <a:ext uri="{FF2B5EF4-FFF2-40B4-BE49-F238E27FC236}">
                  <a16:creationId xmlns:a16="http://schemas.microsoft.com/office/drawing/2014/main" id="{A610A96A-C081-4576-5ED2-BA8A6AD79B5C}"/>
                </a:ext>
              </a:extLst>
            </p:cNvPr>
            <p:cNvPicPr>
              <a:picLocks noChangeAspect="1"/>
            </p:cNvPicPr>
            <p:nvPr/>
          </p:nvPicPr>
          <p:blipFill>
            <a:blip r:embed="rId6"/>
            <a:stretch>
              <a:fillRect/>
            </a:stretch>
          </p:blipFill>
          <p:spPr>
            <a:xfrm>
              <a:off x="8904978" y="2532887"/>
              <a:ext cx="681877" cy="608819"/>
            </a:xfrm>
            <a:prstGeom prst="rect">
              <a:avLst/>
            </a:prstGeom>
          </p:spPr>
        </p:pic>
      </p:grpSp>
      <p:grpSp>
        <p:nvGrpSpPr>
          <p:cNvPr id="11" name="Grupo 10"/>
          <p:cNvGrpSpPr/>
          <p:nvPr/>
        </p:nvGrpSpPr>
        <p:grpSpPr>
          <a:xfrm>
            <a:off x="7353611" y="4878425"/>
            <a:ext cx="1083127" cy="2273184"/>
            <a:chOff x="7353611" y="4878425"/>
            <a:chExt cx="1083127" cy="2273184"/>
          </a:xfrm>
        </p:grpSpPr>
        <p:sp>
          <p:nvSpPr>
            <p:cNvPr id="40" name="Rectángulo 39">
              <a:extLst>
                <a:ext uri="{FF2B5EF4-FFF2-40B4-BE49-F238E27FC236}">
                  <a16:creationId xmlns:a16="http://schemas.microsoft.com/office/drawing/2014/main" id="{1FB1B52D-EBC0-CB05-321A-FEAE507D5793}"/>
                </a:ext>
              </a:extLst>
            </p:cNvPr>
            <p:cNvSpPr/>
            <p:nvPr/>
          </p:nvSpPr>
          <p:spPr>
            <a:xfrm>
              <a:off x="7353611" y="4878425"/>
              <a:ext cx="1083127" cy="2273184"/>
            </a:xfrm>
            <a:custGeom>
              <a:avLst/>
              <a:gdLst>
                <a:gd name="connsiteX0" fmla="*/ 0 w 1083127"/>
                <a:gd name="connsiteY0" fmla="*/ 0 h 2273184"/>
                <a:gd name="connsiteX1" fmla="*/ 509070 w 1083127"/>
                <a:gd name="connsiteY1" fmla="*/ 0 h 2273184"/>
                <a:gd name="connsiteX2" fmla="*/ 1083127 w 1083127"/>
                <a:gd name="connsiteY2" fmla="*/ 0 h 2273184"/>
                <a:gd name="connsiteX3" fmla="*/ 1083127 w 1083127"/>
                <a:gd name="connsiteY3" fmla="*/ 522832 h 2273184"/>
                <a:gd name="connsiteX4" fmla="*/ 1083127 w 1083127"/>
                <a:gd name="connsiteY4" fmla="*/ 1136592 h 2273184"/>
                <a:gd name="connsiteX5" fmla="*/ 1083127 w 1083127"/>
                <a:gd name="connsiteY5" fmla="*/ 1750352 h 2273184"/>
                <a:gd name="connsiteX6" fmla="*/ 1083127 w 1083127"/>
                <a:gd name="connsiteY6" fmla="*/ 2273184 h 2273184"/>
                <a:gd name="connsiteX7" fmla="*/ 541564 w 1083127"/>
                <a:gd name="connsiteY7" fmla="*/ 2273184 h 2273184"/>
                <a:gd name="connsiteX8" fmla="*/ 0 w 1083127"/>
                <a:gd name="connsiteY8" fmla="*/ 2273184 h 2273184"/>
                <a:gd name="connsiteX9" fmla="*/ 0 w 1083127"/>
                <a:gd name="connsiteY9" fmla="*/ 1659424 h 2273184"/>
                <a:gd name="connsiteX10" fmla="*/ 0 w 1083127"/>
                <a:gd name="connsiteY10" fmla="*/ 1136592 h 2273184"/>
                <a:gd name="connsiteX11" fmla="*/ 0 w 1083127"/>
                <a:gd name="connsiteY11" fmla="*/ 591028 h 2273184"/>
                <a:gd name="connsiteX12" fmla="*/ 0 w 1083127"/>
                <a:gd name="connsiteY12" fmla="*/ 0 h 22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127" h="2273184" fill="none" extrusionOk="0">
                  <a:moveTo>
                    <a:pt x="0" y="0"/>
                  </a:moveTo>
                  <a:cubicBezTo>
                    <a:pt x="111531" y="1159"/>
                    <a:pt x="291245" y="20278"/>
                    <a:pt x="509070" y="0"/>
                  </a:cubicBezTo>
                  <a:cubicBezTo>
                    <a:pt x="726895" y="-20278"/>
                    <a:pt x="855469" y="26750"/>
                    <a:pt x="1083127" y="0"/>
                  </a:cubicBezTo>
                  <a:cubicBezTo>
                    <a:pt x="1096495" y="132028"/>
                    <a:pt x="1073955" y="310135"/>
                    <a:pt x="1083127" y="522832"/>
                  </a:cubicBezTo>
                  <a:cubicBezTo>
                    <a:pt x="1092299" y="735529"/>
                    <a:pt x="1066921" y="861717"/>
                    <a:pt x="1083127" y="1136592"/>
                  </a:cubicBezTo>
                  <a:cubicBezTo>
                    <a:pt x="1099333" y="1411467"/>
                    <a:pt x="1072586" y="1576837"/>
                    <a:pt x="1083127" y="1750352"/>
                  </a:cubicBezTo>
                  <a:cubicBezTo>
                    <a:pt x="1093668" y="1923867"/>
                    <a:pt x="1083521" y="2103288"/>
                    <a:pt x="1083127" y="2273184"/>
                  </a:cubicBezTo>
                  <a:cubicBezTo>
                    <a:pt x="894712" y="2255688"/>
                    <a:pt x="786244" y="2298750"/>
                    <a:pt x="541564" y="2273184"/>
                  </a:cubicBezTo>
                  <a:cubicBezTo>
                    <a:pt x="296884" y="2247618"/>
                    <a:pt x="251761" y="2255122"/>
                    <a:pt x="0" y="2273184"/>
                  </a:cubicBezTo>
                  <a:cubicBezTo>
                    <a:pt x="-25509" y="2055739"/>
                    <a:pt x="-23131" y="1909034"/>
                    <a:pt x="0" y="1659424"/>
                  </a:cubicBezTo>
                  <a:cubicBezTo>
                    <a:pt x="23131" y="1409814"/>
                    <a:pt x="7568" y="1257435"/>
                    <a:pt x="0" y="1136592"/>
                  </a:cubicBezTo>
                  <a:cubicBezTo>
                    <a:pt x="-7568" y="1015749"/>
                    <a:pt x="22949" y="794476"/>
                    <a:pt x="0" y="591028"/>
                  </a:cubicBezTo>
                  <a:cubicBezTo>
                    <a:pt x="-22949" y="387580"/>
                    <a:pt x="1690" y="131429"/>
                    <a:pt x="0" y="0"/>
                  </a:cubicBezTo>
                  <a:close/>
                </a:path>
                <a:path w="1083127" h="2273184" stroke="0" extrusionOk="0">
                  <a:moveTo>
                    <a:pt x="0" y="0"/>
                  </a:moveTo>
                  <a:cubicBezTo>
                    <a:pt x="147811" y="-18435"/>
                    <a:pt x="280058" y="3962"/>
                    <a:pt x="530732" y="0"/>
                  </a:cubicBezTo>
                  <a:cubicBezTo>
                    <a:pt x="781406" y="-3962"/>
                    <a:pt x="971634" y="23963"/>
                    <a:pt x="1083127" y="0"/>
                  </a:cubicBezTo>
                  <a:cubicBezTo>
                    <a:pt x="1107484" y="289746"/>
                    <a:pt x="1054576" y="378366"/>
                    <a:pt x="1083127" y="613760"/>
                  </a:cubicBezTo>
                  <a:cubicBezTo>
                    <a:pt x="1111678" y="849154"/>
                    <a:pt x="1109097" y="1017365"/>
                    <a:pt x="1083127" y="1182056"/>
                  </a:cubicBezTo>
                  <a:cubicBezTo>
                    <a:pt x="1057157" y="1346747"/>
                    <a:pt x="1075748" y="1554495"/>
                    <a:pt x="1083127" y="1704888"/>
                  </a:cubicBezTo>
                  <a:cubicBezTo>
                    <a:pt x="1090506" y="1855281"/>
                    <a:pt x="1070982" y="2115886"/>
                    <a:pt x="1083127" y="2273184"/>
                  </a:cubicBezTo>
                  <a:cubicBezTo>
                    <a:pt x="893268" y="2262034"/>
                    <a:pt x="781876" y="2289017"/>
                    <a:pt x="552395" y="2273184"/>
                  </a:cubicBezTo>
                  <a:cubicBezTo>
                    <a:pt x="322914" y="2257351"/>
                    <a:pt x="240138" y="2259709"/>
                    <a:pt x="0" y="2273184"/>
                  </a:cubicBezTo>
                  <a:cubicBezTo>
                    <a:pt x="16106" y="2117283"/>
                    <a:pt x="10260" y="1806002"/>
                    <a:pt x="0" y="1659424"/>
                  </a:cubicBezTo>
                  <a:cubicBezTo>
                    <a:pt x="-10260" y="1512846"/>
                    <a:pt x="-16426" y="1281266"/>
                    <a:pt x="0" y="1091128"/>
                  </a:cubicBezTo>
                  <a:cubicBezTo>
                    <a:pt x="16426" y="900990"/>
                    <a:pt x="-8856" y="735921"/>
                    <a:pt x="0" y="545564"/>
                  </a:cubicBezTo>
                  <a:cubicBezTo>
                    <a:pt x="8856" y="355207"/>
                    <a:pt x="24270" y="235392"/>
                    <a:pt x="0" y="0"/>
                  </a:cubicBezTo>
                  <a:close/>
                </a:path>
              </a:pathLst>
            </a:custGeom>
            <a:solidFill>
              <a:schemeClr val="bg1">
                <a:lumMod val="95000"/>
              </a:schemeClr>
            </a:solidFill>
            <a:ln w="34925">
              <a:solidFill>
                <a:srgbClr val="FF6600"/>
              </a:solidFill>
              <a:extLst>
                <a:ext uri="{C807C97D-BFC1-408E-A445-0C87EB9F89A2}">
                  <ask:lineSketchStyleProps xmlns="" xmlns:ask="http://schemas.microsoft.com/office/drawing/2018/sketchyshapes" sd="121844776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867" dirty="0">
                <a:solidFill>
                  <a:schemeClr val="bg1"/>
                </a:solidFill>
                <a:latin typeface="Arial" panose="020B0604020202020204" pitchFamily="34" charset="0"/>
                <a:ea typeface="Times New Roman" panose="02020603050405020304" pitchFamily="18" charset="0"/>
              </a:endParaRPr>
            </a:p>
            <a:p>
              <a:pPr algn="ctr"/>
              <a:endParaRPr lang="es-CO" sz="867" dirty="0">
                <a:solidFill>
                  <a:schemeClr val="bg1"/>
                </a:solidFill>
                <a:latin typeface="Arial" panose="020B0604020202020204" pitchFamily="34" charset="0"/>
                <a:ea typeface="Times New Roman" panose="02020603050405020304" pitchFamily="18" charset="0"/>
              </a:endParaRPr>
            </a:p>
            <a:p>
              <a:pPr algn="ctr"/>
              <a:endParaRPr lang="es-CO" sz="867" dirty="0">
                <a:solidFill>
                  <a:schemeClr val="bg1"/>
                </a:solidFill>
                <a:latin typeface="Arial" panose="020B0604020202020204" pitchFamily="34" charset="0"/>
                <a:ea typeface="Times New Roman" panose="02020603050405020304" pitchFamily="18" charset="0"/>
              </a:endParaRPr>
            </a:p>
            <a:p>
              <a:pPr algn="ctr"/>
              <a:endParaRPr lang="es-CO" sz="867" dirty="0">
                <a:solidFill>
                  <a:schemeClr val="bg1"/>
                </a:solidFill>
                <a:latin typeface="Arial" panose="020B0604020202020204" pitchFamily="34" charset="0"/>
                <a:ea typeface="Times New Roman" panose="02020603050405020304" pitchFamily="18" charset="0"/>
              </a:endParaRPr>
            </a:p>
            <a:p>
              <a:pPr algn="ctr"/>
              <a:r>
                <a:rPr lang="es-CO" sz="907"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Personas que fueron afectadas por un delito común: </a:t>
              </a:r>
            </a:p>
            <a:p>
              <a:pPr algn="ctr"/>
              <a:r>
                <a:rPr lang="es-CO" sz="907"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Ejemplo Robo</a:t>
              </a:r>
              <a:r>
                <a:rPr lang="es-CO" sz="867"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 </a:t>
              </a:r>
              <a:endParaRPr lang="es-CO" sz="867"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1FDB858-C0AA-66E0-71D0-E81C6D971A7B}"/>
                </a:ext>
              </a:extLst>
            </p:cNvPr>
            <p:cNvPicPr>
              <a:picLocks noChangeAspect="1"/>
            </p:cNvPicPr>
            <p:nvPr/>
          </p:nvPicPr>
          <p:blipFill>
            <a:blip r:embed="rId7"/>
            <a:stretch>
              <a:fillRect/>
            </a:stretch>
          </p:blipFill>
          <p:spPr>
            <a:xfrm>
              <a:off x="7496557" y="5142512"/>
              <a:ext cx="839303" cy="839303"/>
            </a:xfrm>
            <a:prstGeom prst="rect">
              <a:avLst/>
            </a:prstGeom>
          </p:spPr>
        </p:pic>
      </p:grpSp>
      <p:grpSp>
        <p:nvGrpSpPr>
          <p:cNvPr id="12" name="Grupo 11"/>
          <p:cNvGrpSpPr/>
          <p:nvPr/>
        </p:nvGrpSpPr>
        <p:grpSpPr>
          <a:xfrm>
            <a:off x="8661922" y="4897217"/>
            <a:ext cx="1135925" cy="2277177"/>
            <a:chOff x="8661922" y="4897217"/>
            <a:chExt cx="1135925" cy="2277177"/>
          </a:xfrm>
        </p:grpSpPr>
        <p:sp>
          <p:nvSpPr>
            <p:cNvPr id="30" name="Rectángulo 29">
              <a:extLst>
                <a:ext uri="{FF2B5EF4-FFF2-40B4-BE49-F238E27FC236}">
                  <a16:creationId xmlns:a16="http://schemas.microsoft.com/office/drawing/2014/main" id="{2D071521-3D1F-C028-5116-F15F418A5BBF}"/>
                </a:ext>
              </a:extLst>
            </p:cNvPr>
            <p:cNvSpPr/>
            <p:nvPr/>
          </p:nvSpPr>
          <p:spPr>
            <a:xfrm>
              <a:off x="8661922" y="4897217"/>
              <a:ext cx="1135925" cy="2277177"/>
            </a:xfrm>
            <a:custGeom>
              <a:avLst/>
              <a:gdLst>
                <a:gd name="connsiteX0" fmla="*/ 0 w 1135925"/>
                <a:gd name="connsiteY0" fmla="*/ 0 h 2277177"/>
                <a:gd name="connsiteX1" fmla="*/ 590681 w 1135925"/>
                <a:gd name="connsiteY1" fmla="*/ 0 h 2277177"/>
                <a:gd name="connsiteX2" fmla="*/ 1135925 w 1135925"/>
                <a:gd name="connsiteY2" fmla="*/ 0 h 2277177"/>
                <a:gd name="connsiteX3" fmla="*/ 1135925 w 1135925"/>
                <a:gd name="connsiteY3" fmla="*/ 523751 h 2277177"/>
                <a:gd name="connsiteX4" fmla="*/ 1135925 w 1135925"/>
                <a:gd name="connsiteY4" fmla="*/ 1047501 h 2277177"/>
                <a:gd name="connsiteX5" fmla="*/ 1135925 w 1135925"/>
                <a:gd name="connsiteY5" fmla="*/ 1662339 h 2277177"/>
                <a:gd name="connsiteX6" fmla="*/ 1135925 w 1135925"/>
                <a:gd name="connsiteY6" fmla="*/ 2277177 h 2277177"/>
                <a:gd name="connsiteX7" fmla="*/ 567963 w 1135925"/>
                <a:gd name="connsiteY7" fmla="*/ 2277177 h 2277177"/>
                <a:gd name="connsiteX8" fmla="*/ 0 w 1135925"/>
                <a:gd name="connsiteY8" fmla="*/ 2277177 h 2277177"/>
                <a:gd name="connsiteX9" fmla="*/ 0 w 1135925"/>
                <a:gd name="connsiteY9" fmla="*/ 1662339 h 2277177"/>
                <a:gd name="connsiteX10" fmla="*/ 0 w 1135925"/>
                <a:gd name="connsiteY10" fmla="*/ 1138589 h 2277177"/>
                <a:gd name="connsiteX11" fmla="*/ 0 w 1135925"/>
                <a:gd name="connsiteY11" fmla="*/ 637610 h 2277177"/>
                <a:gd name="connsiteX12" fmla="*/ 0 w 1135925"/>
                <a:gd name="connsiteY12" fmla="*/ 0 h 227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5925" h="2277177" fill="none" extrusionOk="0">
                  <a:moveTo>
                    <a:pt x="0" y="0"/>
                  </a:moveTo>
                  <a:cubicBezTo>
                    <a:pt x="256751" y="-25321"/>
                    <a:pt x="444692" y="-16348"/>
                    <a:pt x="590681" y="0"/>
                  </a:cubicBezTo>
                  <a:cubicBezTo>
                    <a:pt x="736670" y="16348"/>
                    <a:pt x="896406" y="-11012"/>
                    <a:pt x="1135925" y="0"/>
                  </a:cubicBezTo>
                  <a:cubicBezTo>
                    <a:pt x="1138324" y="143762"/>
                    <a:pt x="1135931" y="408775"/>
                    <a:pt x="1135925" y="523751"/>
                  </a:cubicBezTo>
                  <a:cubicBezTo>
                    <a:pt x="1135919" y="638727"/>
                    <a:pt x="1111911" y="923033"/>
                    <a:pt x="1135925" y="1047501"/>
                  </a:cubicBezTo>
                  <a:cubicBezTo>
                    <a:pt x="1159940" y="1171969"/>
                    <a:pt x="1130546" y="1423672"/>
                    <a:pt x="1135925" y="1662339"/>
                  </a:cubicBezTo>
                  <a:cubicBezTo>
                    <a:pt x="1141304" y="1901006"/>
                    <a:pt x="1163944" y="2032243"/>
                    <a:pt x="1135925" y="2277177"/>
                  </a:cubicBezTo>
                  <a:cubicBezTo>
                    <a:pt x="859688" y="2270555"/>
                    <a:pt x="824127" y="2271532"/>
                    <a:pt x="567963" y="2277177"/>
                  </a:cubicBezTo>
                  <a:cubicBezTo>
                    <a:pt x="311799" y="2282822"/>
                    <a:pt x="142701" y="2288415"/>
                    <a:pt x="0" y="2277177"/>
                  </a:cubicBezTo>
                  <a:cubicBezTo>
                    <a:pt x="11374" y="2028549"/>
                    <a:pt x="-9940" y="1867092"/>
                    <a:pt x="0" y="1662339"/>
                  </a:cubicBezTo>
                  <a:cubicBezTo>
                    <a:pt x="9940" y="1457586"/>
                    <a:pt x="11146" y="1245995"/>
                    <a:pt x="0" y="1138589"/>
                  </a:cubicBezTo>
                  <a:cubicBezTo>
                    <a:pt x="-11146" y="1031183"/>
                    <a:pt x="-17408" y="851099"/>
                    <a:pt x="0" y="637610"/>
                  </a:cubicBezTo>
                  <a:cubicBezTo>
                    <a:pt x="17408" y="424121"/>
                    <a:pt x="30712" y="157528"/>
                    <a:pt x="0" y="0"/>
                  </a:cubicBezTo>
                  <a:close/>
                </a:path>
                <a:path w="1135925" h="2277177" stroke="0" extrusionOk="0">
                  <a:moveTo>
                    <a:pt x="0" y="0"/>
                  </a:moveTo>
                  <a:cubicBezTo>
                    <a:pt x="170708" y="22422"/>
                    <a:pt x="306076" y="-27165"/>
                    <a:pt x="590681" y="0"/>
                  </a:cubicBezTo>
                  <a:cubicBezTo>
                    <a:pt x="875286" y="27165"/>
                    <a:pt x="947651" y="1591"/>
                    <a:pt x="1135925" y="0"/>
                  </a:cubicBezTo>
                  <a:cubicBezTo>
                    <a:pt x="1115889" y="282789"/>
                    <a:pt x="1133198" y="395682"/>
                    <a:pt x="1135925" y="614838"/>
                  </a:cubicBezTo>
                  <a:cubicBezTo>
                    <a:pt x="1138652" y="833994"/>
                    <a:pt x="1106925" y="964566"/>
                    <a:pt x="1135925" y="1206904"/>
                  </a:cubicBezTo>
                  <a:cubicBezTo>
                    <a:pt x="1164925" y="1449242"/>
                    <a:pt x="1124935" y="1543853"/>
                    <a:pt x="1135925" y="1776198"/>
                  </a:cubicBezTo>
                  <a:cubicBezTo>
                    <a:pt x="1146915" y="2008543"/>
                    <a:pt x="1159081" y="2086410"/>
                    <a:pt x="1135925" y="2277177"/>
                  </a:cubicBezTo>
                  <a:cubicBezTo>
                    <a:pt x="883471" y="2259761"/>
                    <a:pt x="802620" y="2287566"/>
                    <a:pt x="567963" y="2277177"/>
                  </a:cubicBezTo>
                  <a:cubicBezTo>
                    <a:pt x="333306" y="2266788"/>
                    <a:pt x="214440" y="2250272"/>
                    <a:pt x="0" y="2277177"/>
                  </a:cubicBezTo>
                  <a:cubicBezTo>
                    <a:pt x="-2296" y="2144376"/>
                    <a:pt x="18009" y="1833526"/>
                    <a:pt x="0" y="1707883"/>
                  </a:cubicBezTo>
                  <a:cubicBezTo>
                    <a:pt x="-18009" y="1582240"/>
                    <a:pt x="20520" y="1394219"/>
                    <a:pt x="0" y="1184132"/>
                  </a:cubicBezTo>
                  <a:cubicBezTo>
                    <a:pt x="-20520" y="974045"/>
                    <a:pt x="-24098" y="790562"/>
                    <a:pt x="0" y="592066"/>
                  </a:cubicBezTo>
                  <a:cubicBezTo>
                    <a:pt x="24098" y="393570"/>
                    <a:pt x="-10862" y="230896"/>
                    <a:pt x="0" y="0"/>
                  </a:cubicBezTo>
                  <a:close/>
                </a:path>
              </a:pathLst>
            </a:custGeom>
            <a:solidFill>
              <a:schemeClr val="bg1">
                <a:lumMod val="95000"/>
              </a:schemeClr>
            </a:solidFill>
            <a:ln w="34925">
              <a:solidFill>
                <a:srgbClr val="FFC000"/>
              </a:solidFill>
              <a:extLst>
                <a:ext uri="{C807C97D-BFC1-408E-A445-0C87EB9F89A2}">
                  <ask:lineSketchStyleProps xmlns="" xmlns:ask="http://schemas.microsoft.com/office/drawing/2018/sketchyshapes" sd="401385382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867" dirty="0">
                <a:solidFill>
                  <a:schemeClr val="bg1"/>
                </a:solidFill>
                <a:latin typeface="Arial" panose="020B0604020202020204" pitchFamily="34" charset="0"/>
                <a:ea typeface="Times New Roman" panose="02020603050405020304" pitchFamily="18" charset="0"/>
              </a:endParaRPr>
            </a:p>
            <a:p>
              <a:pPr algn="ctr"/>
              <a:endParaRPr lang="es-CO" sz="867" dirty="0">
                <a:solidFill>
                  <a:schemeClr val="bg1"/>
                </a:solidFill>
                <a:latin typeface="Arial" panose="020B0604020202020204" pitchFamily="34" charset="0"/>
                <a:ea typeface="Times New Roman" panose="02020603050405020304" pitchFamily="18" charset="0"/>
              </a:endParaRPr>
            </a:p>
            <a:p>
              <a:pPr algn="ctr"/>
              <a:endParaRPr lang="es-CO" sz="867" dirty="0">
                <a:solidFill>
                  <a:schemeClr val="bg1"/>
                </a:solidFill>
                <a:latin typeface="Arial" panose="020B0604020202020204" pitchFamily="34" charset="0"/>
                <a:ea typeface="Times New Roman" panose="02020603050405020304" pitchFamily="18" charset="0"/>
              </a:endParaRPr>
            </a:p>
            <a:p>
              <a:pPr algn="ctr"/>
              <a:endParaRPr lang="es-CO" sz="867" dirty="0">
                <a:solidFill>
                  <a:schemeClr val="bg1"/>
                </a:solidFill>
                <a:latin typeface="Arial" panose="020B0604020202020204" pitchFamily="34" charset="0"/>
                <a:ea typeface="Times New Roman" panose="02020603050405020304" pitchFamily="18" charset="0"/>
              </a:endParaRPr>
            </a:p>
            <a:p>
              <a:pPr algn="ctr"/>
              <a:r>
                <a:rPr lang="es-CO" sz="867"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Hospitales y otros lugares y objetos que tengan fines humanitarios que hayan sido atacados por grupos armados. </a:t>
              </a:r>
              <a:endParaRPr lang="es-CO" sz="867"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B25D8AC-FC6A-3AC5-1E51-A9AAE221C3A1}"/>
                </a:ext>
              </a:extLst>
            </p:cNvPr>
            <p:cNvPicPr>
              <a:picLocks noChangeAspect="1"/>
            </p:cNvPicPr>
            <p:nvPr/>
          </p:nvPicPr>
          <p:blipFill>
            <a:blip r:embed="rId8"/>
            <a:stretch>
              <a:fillRect/>
            </a:stretch>
          </p:blipFill>
          <p:spPr>
            <a:xfrm>
              <a:off x="8891377" y="5142512"/>
              <a:ext cx="808532" cy="843905"/>
            </a:xfrm>
            <a:prstGeom prst="rect">
              <a:avLst/>
            </a:prstGeom>
          </p:spPr>
        </p:pic>
      </p:grpSp>
      <p:grpSp>
        <p:nvGrpSpPr>
          <p:cNvPr id="10" name="Grupo 9"/>
          <p:cNvGrpSpPr/>
          <p:nvPr/>
        </p:nvGrpSpPr>
        <p:grpSpPr>
          <a:xfrm>
            <a:off x="6057950" y="4879471"/>
            <a:ext cx="1083127" cy="2283822"/>
            <a:chOff x="6057950" y="4879471"/>
            <a:chExt cx="1083127" cy="2283822"/>
          </a:xfrm>
        </p:grpSpPr>
        <p:sp>
          <p:nvSpPr>
            <p:cNvPr id="34" name="Rectángulo 33">
              <a:extLst>
                <a:ext uri="{FF2B5EF4-FFF2-40B4-BE49-F238E27FC236}">
                  <a16:creationId xmlns:a16="http://schemas.microsoft.com/office/drawing/2014/main" id="{011B5961-E3F4-706C-6608-923DAE3C85AD}"/>
                </a:ext>
              </a:extLst>
            </p:cNvPr>
            <p:cNvSpPr/>
            <p:nvPr/>
          </p:nvSpPr>
          <p:spPr>
            <a:xfrm>
              <a:off x="6057950" y="4879471"/>
              <a:ext cx="1083127" cy="2283822"/>
            </a:xfrm>
            <a:custGeom>
              <a:avLst/>
              <a:gdLst>
                <a:gd name="connsiteX0" fmla="*/ 0 w 1083127"/>
                <a:gd name="connsiteY0" fmla="*/ 0 h 2283822"/>
                <a:gd name="connsiteX1" fmla="*/ 530732 w 1083127"/>
                <a:gd name="connsiteY1" fmla="*/ 0 h 2283822"/>
                <a:gd name="connsiteX2" fmla="*/ 1083127 w 1083127"/>
                <a:gd name="connsiteY2" fmla="*/ 0 h 2283822"/>
                <a:gd name="connsiteX3" fmla="*/ 1083127 w 1083127"/>
                <a:gd name="connsiteY3" fmla="*/ 593794 h 2283822"/>
                <a:gd name="connsiteX4" fmla="*/ 1083127 w 1083127"/>
                <a:gd name="connsiteY4" fmla="*/ 1164749 h 2283822"/>
                <a:gd name="connsiteX5" fmla="*/ 1083127 w 1083127"/>
                <a:gd name="connsiteY5" fmla="*/ 1667190 h 2283822"/>
                <a:gd name="connsiteX6" fmla="*/ 1083127 w 1083127"/>
                <a:gd name="connsiteY6" fmla="*/ 2283822 h 2283822"/>
                <a:gd name="connsiteX7" fmla="*/ 519901 w 1083127"/>
                <a:gd name="connsiteY7" fmla="*/ 2283822 h 2283822"/>
                <a:gd name="connsiteX8" fmla="*/ 0 w 1083127"/>
                <a:gd name="connsiteY8" fmla="*/ 2283822 h 2283822"/>
                <a:gd name="connsiteX9" fmla="*/ 0 w 1083127"/>
                <a:gd name="connsiteY9" fmla="*/ 1712867 h 2283822"/>
                <a:gd name="connsiteX10" fmla="*/ 0 w 1083127"/>
                <a:gd name="connsiteY10" fmla="*/ 1141911 h 2283822"/>
                <a:gd name="connsiteX11" fmla="*/ 0 w 1083127"/>
                <a:gd name="connsiteY11" fmla="*/ 570956 h 2283822"/>
                <a:gd name="connsiteX12" fmla="*/ 0 w 1083127"/>
                <a:gd name="connsiteY12" fmla="*/ 0 h 228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127" h="2283822" fill="none" extrusionOk="0">
                  <a:moveTo>
                    <a:pt x="0" y="0"/>
                  </a:moveTo>
                  <a:cubicBezTo>
                    <a:pt x="198990" y="10247"/>
                    <a:pt x="327282" y="1220"/>
                    <a:pt x="530732" y="0"/>
                  </a:cubicBezTo>
                  <a:cubicBezTo>
                    <a:pt x="734182" y="-1220"/>
                    <a:pt x="915067" y="9510"/>
                    <a:pt x="1083127" y="0"/>
                  </a:cubicBezTo>
                  <a:cubicBezTo>
                    <a:pt x="1085529" y="159954"/>
                    <a:pt x="1110335" y="385626"/>
                    <a:pt x="1083127" y="593794"/>
                  </a:cubicBezTo>
                  <a:cubicBezTo>
                    <a:pt x="1055919" y="801962"/>
                    <a:pt x="1062065" y="939916"/>
                    <a:pt x="1083127" y="1164749"/>
                  </a:cubicBezTo>
                  <a:cubicBezTo>
                    <a:pt x="1104189" y="1389582"/>
                    <a:pt x="1074960" y="1530745"/>
                    <a:pt x="1083127" y="1667190"/>
                  </a:cubicBezTo>
                  <a:cubicBezTo>
                    <a:pt x="1091294" y="1803635"/>
                    <a:pt x="1059479" y="2023529"/>
                    <a:pt x="1083127" y="2283822"/>
                  </a:cubicBezTo>
                  <a:cubicBezTo>
                    <a:pt x="926427" y="2287132"/>
                    <a:pt x="674626" y="2274225"/>
                    <a:pt x="519901" y="2283822"/>
                  </a:cubicBezTo>
                  <a:cubicBezTo>
                    <a:pt x="365176" y="2293419"/>
                    <a:pt x="241259" y="2303555"/>
                    <a:pt x="0" y="2283822"/>
                  </a:cubicBezTo>
                  <a:cubicBezTo>
                    <a:pt x="891" y="2080949"/>
                    <a:pt x="26726" y="1932231"/>
                    <a:pt x="0" y="1712867"/>
                  </a:cubicBezTo>
                  <a:cubicBezTo>
                    <a:pt x="-26726" y="1493504"/>
                    <a:pt x="-6435" y="1401310"/>
                    <a:pt x="0" y="1141911"/>
                  </a:cubicBezTo>
                  <a:cubicBezTo>
                    <a:pt x="6435" y="882512"/>
                    <a:pt x="12925" y="713191"/>
                    <a:pt x="0" y="570956"/>
                  </a:cubicBezTo>
                  <a:cubicBezTo>
                    <a:pt x="-12925" y="428721"/>
                    <a:pt x="-1361" y="152700"/>
                    <a:pt x="0" y="0"/>
                  </a:cubicBezTo>
                  <a:close/>
                </a:path>
                <a:path w="1083127" h="2283822" stroke="0" extrusionOk="0">
                  <a:moveTo>
                    <a:pt x="0" y="0"/>
                  </a:moveTo>
                  <a:cubicBezTo>
                    <a:pt x="202170" y="11006"/>
                    <a:pt x="293200" y="24817"/>
                    <a:pt x="530732" y="0"/>
                  </a:cubicBezTo>
                  <a:cubicBezTo>
                    <a:pt x="768264" y="-24817"/>
                    <a:pt x="964050" y="-2187"/>
                    <a:pt x="1083127" y="0"/>
                  </a:cubicBezTo>
                  <a:cubicBezTo>
                    <a:pt x="1082677" y="226502"/>
                    <a:pt x="1073580" y="400868"/>
                    <a:pt x="1083127" y="616632"/>
                  </a:cubicBezTo>
                  <a:cubicBezTo>
                    <a:pt x="1092674" y="832396"/>
                    <a:pt x="1058459" y="1020675"/>
                    <a:pt x="1083127" y="1187587"/>
                  </a:cubicBezTo>
                  <a:cubicBezTo>
                    <a:pt x="1107795" y="1354500"/>
                    <a:pt x="1109143" y="1594264"/>
                    <a:pt x="1083127" y="1712867"/>
                  </a:cubicBezTo>
                  <a:cubicBezTo>
                    <a:pt x="1057111" y="1831470"/>
                    <a:pt x="1065461" y="2006860"/>
                    <a:pt x="1083127" y="2283822"/>
                  </a:cubicBezTo>
                  <a:cubicBezTo>
                    <a:pt x="854917" y="2259448"/>
                    <a:pt x="739722" y="2302464"/>
                    <a:pt x="541564" y="2283822"/>
                  </a:cubicBezTo>
                  <a:cubicBezTo>
                    <a:pt x="343406" y="2265180"/>
                    <a:pt x="189072" y="2287256"/>
                    <a:pt x="0" y="2283822"/>
                  </a:cubicBezTo>
                  <a:cubicBezTo>
                    <a:pt x="21115" y="2089775"/>
                    <a:pt x="4750" y="2009497"/>
                    <a:pt x="0" y="1781381"/>
                  </a:cubicBezTo>
                  <a:cubicBezTo>
                    <a:pt x="-4750" y="1553265"/>
                    <a:pt x="24837" y="1435523"/>
                    <a:pt x="0" y="1233264"/>
                  </a:cubicBezTo>
                  <a:cubicBezTo>
                    <a:pt x="-24837" y="1031005"/>
                    <a:pt x="-11425" y="946950"/>
                    <a:pt x="0" y="685147"/>
                  </a:cubicBezTo>
                  <a:cubicBezTo>
                    <a:pt x="11425" y="423344"/>
                    <a:pt x="-21936" y="283425"/>
                    <a:pt x="0" y="0"/>
                  </a:cubicBezTo>
                  <a:close/>
                </a:path>
              </a:pathLst>
            </a:custGeom>
            <a:solidFill>
              <a:schemeClr val="bg1">
                <a:lumMod val="95000"/>
              </a:schemeClr>
            </a:solidFill>
            <a:ln w="34925">
              <a:solidFill>
                <a:schemeClr val="accent1">
                  <a:lumMod val="50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endParaRPr lang="es-CO" sz="907" dirty="0">
                <a:solidFill>
                  <a:schemeClr val="bg1"/>
                </a:solidFill>
                <a:latin typeface="Arial" panose="020B0604020202020204" pitchFamily="34" charset="0"/>
                <a:ea typeface="Times New Roman" panose="02020603050405020304" pitchFamily="18" charset="0"/>
              </a:endParaRPr>
            </a:p>
            <a:p>
              <a:pPr algn="ctr"/>
              <a:r>
                <a:rPr lang="es-CO" sz="825" b="1" dirty="0">
                  <a:solidFill>
                    <a:schemeClr val="tx1">
                      <a:lumMod val="50000"/>
                      <a:lumOff val="50000"/>
                    </a:schemeClr>
                  </a:solidFill>
                  <a:latin typeface="Arial" panose="020B0604020202020204" pitchFamily="34" charset="0"/>
                  <a:ea typeface="Times New Roman" panose="02020603050405020304" pitchFamily="18" charset="0"/>
                  <a:cs typeface="Arial" panose="020B0604020202020204" pitchFamily="34" charset="0"/>
                </a:rPr>
                <a:t>Iglesias, museos, universidades, colegios, comedores comunitarios, alberges de beneficencia y monumentos afectados intencionalmente por grupos armados</a:t>
              </a:r>
              <a:endParaRPr lang="es-CO" sz="825"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5384B0FB-C39C-26A8-ADAB-8A49F816E479}"/>
                </a:ext>
              </a:extLst>
            </p:cNvPr>
            <p:cNvPicPr>
              <a:picLocks noChangeAspect="1"/>
            </p:cNvPicPr>
            <p:nvPr/>
          </p:nvPicPr>
          <p:blipFill>
            <a:blip r:embed="rId9"/>
            <a:stretch>
              <a:fillRect/>
            </a:stretch>
          </p:blipFill>
          <p:spPr>
            <a:xfrm>
              <a:off x="6146166" y="5142511"/>
              <a:ext cx="381380" cy="390757"/>
            </a:xfrm>
            <a:prstGeom prst="rect">
              <a:avLst/>
            </a:prstGeom>
          </p:spPr>
        </p:pic>
        <p:pic>
          <p:nvPicPr>
            <p:cNvPr id="29" name="Picture 28">
              <a:extLst>
                <a:ext uri="{FF2B5EF4-FFF2-40B4-BE49-F238E27FC236}">
                  <a16:creationId xmlns:a16="http://schemas.microsoft.com/office/drawing/2014/main" id="{51DE305E-F937-F2EE-4703-43129DDDEC94}"/>
                </a:ext>
              </a:extLst>
            </p:cNvPr>
            <p:cNvPicPr>
              <a:picLocks noChangeAspect="1"/>
            </p:cNvPicPr>
            <p:nvPr/>
          </p:nvPicPr>
          <p:blipFill>
            <a:blip r:embed="rId10"/>
            <a:stretch>
              <a:fillRect/>
            </a:stretch>
          </p:blipFill>
          <p:spPr>
            <a:xfrm>
              <a:off x="6577782" y="5038202"/>
              <a:ext cx="444675" cy="495066"/>
            </a:xfrm>
            <a:prstGeom prst="rect">
              <a:avLst/>
            </a:prstGeom>
          </p:spPr>
        </p:pic>
      </p:grpSp>
      <p:pic>
        <p:nvPicPr>
          <p:cNvPr id="39" name="Picture 38">
            <a:extLst>
              <a:ext uri="{FF2B5EF4-FFF2-40B4-BE49-F238E27FC236}">
                <a16:creationId xmlns:a16="http://schemas.microsoft.com/office/drawing/2014/main" id="{90026E6F-9207-B8B2-43CE-6E4AB8C981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09342" y="1374897"/>
            <a:ext cx="2929022" cy="2014899"/>
          </a:xfrm>
          <a:prstGeom prst="rect">
            <a:avLst/>
          </a:prstGeom>
        </p:spPr>
      </p:pic>
      <p:pic>
        <p:nvPicPr>
          <p:cNvPr id="37" name="Picture 36">
            <a:extLst>
              <a:ext uri="{FF2B5EF4-FFF2-40B4-BE49-F238E27FC236}">
                <a16:creationId xmlns:a16="http://schemas.microsoft.com/office/drawing/2014/main" id="{2554DD2E-D832-F789-AD83-61ABE6F844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505" y="57991"/>
            <a:ext cx="4079314" cy="1486530"/>
          </a:xfrm>
          <a:prstGeom prst="rect">
            <a:avLst/>
          </a:prstGeom>
        </p:spPr>
      </p:pic>
      <p:sp>
        <p:nvSpPr>
          <p:cNvPr id="38" name="Rounded Rectangle 37">
            <a:extLst>
              <a:ext uri="{FF2B5EF4-FFF2-40B4-BE49-F238E27FC236}">
                <a16:creationId xmlns:a16="http://schemas.microsoft.com/office/drawing/2014/main" id="{F28A5FD0-2295-DB07-692F-D6200F994476}"/>
              </a:ext>
            </a:extLst>
          </p:cNvPr>
          <p:cNvSpPr/>
          <p:nvPr/>
        </p:nvSpPr>
        <p:spPr>
          <a:xfrm>
            <a:off x="5827289" y="1085907"/>
            <a:ext cx="6258229" cy="950666"/>
          </a:xfrm>
          <a:prstGeom prst="round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2" name="CuadroTexto 1">
            <a:extLst>
              <a:ext uri="{FF2B5EF4-FFF2-40B4-BE49-F238E27FC236}">
                <a16:creationId xmlns:a16="http://schemas.microsoft.com/office/drawing/2014/main" id="{5EFBF686-9840-250F-E88A-22E9A9FA9BC1}"/>
              </a:ext>
            </a:extLst>
          </p:cNvPr>
          <p:cNvSpPr txBox="1"/>
          <p:nvPr/>
        </p:nvSpPr>
        <p:spPr>
          <a:xfrm>
            <a:off x="6085445" y="1186065"/>
            <a:ext cx="3755903" cy="777905"/>
          </a:xfrm>
          <a:prstGeom prst="rect">
            <a:avLst/>
          </a:prstGeom>
          <a:noFill/>
        </p:spPr>
        <p:txBody>
          <a:bodyPr wrap="square" rtlCol="0">
            <a:spAutoFit/>
          </a:bodyPr>
          <a:lstStyle/>
          <a:p>
            <a:r>
              <a:rPr lang="es-ES" sz="1485" b="1" dirty="0">
                <a:solidFill>
                  <a:schemeClr val="bg1">
                    <a:lumMod val="95000"/>
                  </a:schemeClr>
                </a:solidFill>
                <a:latin typeface="Arial" panose="020B0604020202020204" pitchFamily="34" charset="0"/>
                <a:cs typeface="Arial" panose="020B0604020202020204" pitchFamily="34" charset="0"/>
              </a:rPr>
              <a:t>Recorta las fichas que aparecen a la derecha y  pega en el recuadro de lado izquierdo las que correspondan.   </a:t>
            </a:r>
            <a:endParaRPr lang="es-CO" sz="1485" b="1" dirty="0">
              <a:solidFill>
                <a:schemeClr val="bg1">
                  <a:lumMod val="95000"/>
                </a:schemeClr>
              </a:solidFill>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D296971B-1510-8AAF-E8B0-C3A8B151D1F5}"/>
              </a:ext>
            </a:extLst>
          </p:cNvPr>
          <p:cNvPicPr>
            <a:picLocks noChangeAspect="1"/>
          </p:cNvPicPr>
          <p:nvPr/>
        </p:nvPicPr>
        <p:blipFill>
          <a:blip r:embed="rId13"/>
          <a:stretch>
            <a:fillRect/>
          </a:stretch>
        </p:blipFill>
        <p:spPr>
          <a:xfrm flipH="1">
            <a:off x="5632386" y="1209349"/>
            <a:ext cx="361497" cy="331096"/>
          </a:xfrm>
          <a:prstGeom prst="rect">
            <a:avLst/>
          </a:prstGeom>
        </p:spPr>
      </p:pic>
    </p:spTree>
    <p:extLst>
      <p:ext uri="{BB962C8B-B14F-4D97-AF65-F5344CB8AC3E}">
        <p14:creationId xmlns:p14="http://schemas.microsoft.com/office/powerpoint/2010/main" val="263885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4.0404E-7 -3.00654E-6 L -0.67819 0.07435 " pathEditMode="relative" rAng="0" ptsTypes="AA">
                                      <p:cBhvr>
                                        <p:cTn id="15" dur="2000" fill="hold"/>
                                        <p:tgtEl>
                                          <p:spTgt spid="7"/>
                                        </p:tgtEl>
                                        <p:attrNameLst>
                                          <p:attrName>ppt_x</p:attrName>
                                          <p:attrName>ppt_y</p:attrName>
                                        </p:attrNameLst>
                                      </p:cBhvr>
                                      <p:rCtr x="-33917" y="3717"/>
                                    </p:animMotion>
                                  </p:child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4.09091E-6 -3.00654E-6 L -0.68939 0.14972 " pathEditMode="relative" rAng="0" ptsTypes="AA">
                                      <p:cBhvr>
                                        <p:cTn id="20" dur="2000" fill="hold"/>
                                        <p:tgtEl>
                                          <p:spTgt spid="9"/>
                                        </p:tgtEl>
                                        <p:attrNameLst>
                                          <p:attrName>ppt_x</p:attrName>
                                          <p:attrName>ppt_y</p:attrName>
                                        </p:attrNameLst>
                                      </p:cBhvr>
                                      <p:rCtr x="-34470" y="7475"/>
                                    </p:animMotion>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63636E-6 -2.28758E-6 L -0.4154 -0.25735 " pathEditMode="relative" rAng="0" ptsTypes="AA">
                                      <p:cBhvr>
                                        <p:cTn id="25" dur="2000" fill="hold"/>
                                        <p:tgtEl>
                                          <p:spTgt spid="12"/>
                                        </p:tgtEl>
                                        <p:attrNameLst>
                                          <p:attrName>ppt_x</p:attrName>
                                          <p:attrName>ppt_y</p:attrName>
                                        </p:attrNameLst>
                                      </p:cBhvr>
                                      <p:rCtr x="-20770" y="-12868"/>
                                    </p:animMotion>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2.17172E-6 -4.05229E-6 L -0.27888 -0.22528 " pathEditMode="relative" rAng="0" ptsTypes="AA">
                                      <p:cBhvr>
                                        <p:cTn id="39" dur="2000" fill="hold"/>
                                        <p:tgtEl>
                                          <p:spTgt spid="10"/>
                                        </p:tgtEl>
                                        <p:attrNameLst>
                                          <p:attrName>ppt_x</p:attrName>
                                          <p:attrName>ppt_y</p:attrName>
                                        </p:attrNameLst>
                                      </p:cBhvr>
                                      <p:rCtr x="-13952" y="-11275"/>
                                    </p:animMotion>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2C8F2-D53E-1A79-27AF-10D6B943C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 y="0"/>
            <a:ext cx="10058400" cy="7772400"/>
          </a:xfrm>
          <a:prstGeom prst="rect">
            <a:avLst/>
          </a:prstGeom>
        </p:spPr>
      </p:pic>
      <p:sp>
        <p:nvSpPr>
          <p:cNvPr id="16" name="C pregunta">
            <a:extLst>
              <a:ext uri="{FF2B5EF4-FFF2-40B4-BE49-F238E27FC236}">
                <a16:creationId xmlns:a16="http://schemas.microsoft.com/office/drawing/2014/main" id="{17D763E7-A00A-580E-0F95-646C361048AB}"/>
              </a:ext>
            </a:extLst>
          </p:cNvPr>
          <p:cNvSpPr/>
          <p:nvPr/>
        </p:nvSpPr>
        <p:spPr>
          <a:xfrm>
            <a:off x="3151808" y="1267902"/>
            <a:ext cx="4865078" cy="926133"/>
          </a:xfrm>
          <a:prstGeom prst="roundRect">
            <a:avLst/>
          </a:prstGeom>
          <a:solidFill>
            <a:schemeClr val="bg1">
              <a:lumMod val="95000"/>
              <a:alpha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a:p>
        </p:txBody>
      </p:sp>
      <p:sp>
        <p:nvSpPr>
          <p:cNvPr id="7" name="Pregunta">
            <a:extLst>
              <a:ext uri="{FF2B5EF4-FFF2-40B4-BE49-F238E27FC236}">
                <a16:creationId xmlns:a16="http://schemas.microsoft.com/office/drawing/2014/main" id="{22C3DB21-13FD-6256-A54C-1E0B57C40377}"/>
              </a:ext>
            </a:extLst>
          </p:cNvPr>
          <p:cNvSpPr txBox="1"/>
          <p:nvPr/>
        </p:nvSpPr>
        <p:spPr>
          <a:xfrm>
            <a:off x="4543184" y="1455339"/>
            <a:ext cx="3308372" cy="584775"/>
          </a:xfrm>
          <a:prstGeom prst="rect">
            <a:avLst/>
          </a:prstGeom>
          <a:noFill/>
          <a:ln>
            <a:noFill/>
          </a:ln>
        </p:spPr>
        <p:txBody>
          <a:bodyPr wrap="square" rtlCol="0">
            <a:spAutoFit/>
          </a:bodyPr>
          <a:lstStyle/>
          <a:p>
            <a:r>
              <a:rPr lang="es-MX" sz="1600" b="1" dirty="0">
                <a:solidFill>
                  <a:schemeClr val="bg1"/>
                </a:solidFill>
                <a:latin typeface="Arial Black" panose="020B0604020202020204" pitchFamily="34" charset="0"/>
                <a:cs typeface="Arial Black" panose="020B0604020202020204" pitchFamily="34" charset="0"/>
              </a:rPr>
              <a:t>¿Qué se entiende por Víctima en Colombia?</a:t>
            </a:r>
            <a:endParaRPr lang="es-CO" sz="1600" b="1" dirty="0">
              <a:solidFill>
                <a:schemeClr val="bg1"/>
              </a:solidFill>
              <a:latin typeface="Arial Black" panose="020B0604020202020204" pitchFamily="34" charset="0"/>
              <a:cs typeface="Arial Black" panose="020B0604020202020204" pitchFamily="34" charset="0"/>
            </a:endParaRPr>
          </a:p>
        </p:txBody>
      </p:sp>
      <p:grpSp>
        <p:nvGrpSpPr>
          <p:cNvPr id="38" name="G 2">
            <a:extLst>
              <a:ext uri="{FF2B5EF4-FFF2-40B4-BE49-F238E27FC236}">
                <a16:creationId xmlns:a16="http://schemas.microsoft.com/office/drawing/2014/main" id="{8E15F5E9-6742-73B5-7A79-C2C888A897C8}"/>
              </a:ext>
            </a:extLst>
          </p:cNvPr>
          <p:cNvGrpSpPr/>
          <p:nvPr/>
        </p:nvGrpSpPr>
        <p:grpSpPr>
          <a:xfrm>
            <a:off x="2874433" y="3510910"/>
            <a:ext cx="5571339" cy="788347"/>
            <a:chOff x="3507415" y="3058106"/>
            <a:chExt cx="6753138" cy="955573"/>
          </a:xfrm>
        </p:grpSpPr>
        <p:sp>
          <p:nvSpPr>
            <p:cNvPr id="34" name="2 C">
              <a:extLst>
                <a:ext uri="{FF2B5EF4-FFF2-40B4-BE49-F238E27FC236}">
                  <a16:creationId xmlns:a16="http://schemas.microsoft.com/office/drawing/2014/main" id="{CD3E6CAE-9117-2A43-39D8-83A70B3A0A67}"/>
                </a:ext>
              </a:extLst>
            </p:cNvPr>
            <p:cNvSpPr/>
            <p:nvPr/>
          </p:nvSpPr>
          <p:spPr>
            <a:xfrm>
              <a:off x="3507415" y="3058106"/>
              <a:ext cx="6753138" cy="955573"/>
            </a:xfrm>
            <a:prstGeom prst="roundRect">
              <a:avLst/>
            </a:prstGeom>
            <a:solidFill>
              <a:schemeClr val="bg1">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sp>
          <p:nvSpPr>
            <p:cNvPr id="35" name="2 T">
              <a:extLst>
                <a:ext uri="{FF2B5EF4-FFF2-40B4-BE49-F238E27FC236}">
                  <a16:creationId xmlns:a16="http://schemas.microsoft.com/office/drawing/2014/main" id="{31F7DFB4-3C95-A3F9-4AF2-ED50AA932D6C}"/>
                </a:ext>
              </a:extLst>
            </p:cNvPr>
            <p:cNvSpPr txBox="1"/>
            <p:nvPr/>
          </p:nvSpPr>
          <p:spPr>
            <a:xfrm>
              <a:off x="3638191" y="3346385"/>
              <a:ext cx="6471138" cy="410369"/>
            </a:xfrm>
            <a:prstGeom prst="rect">
              <a:avLst/>
            </a:prstGeom>
            <a:noFill/>
            <a:ln>
              <a:noFill/>
            </a:ln>
          </p:spPr>
          <p:txBody>
            <a:bodyPr wrap="square" rtlCol="0">
              <a:spAutoFit/>
            </a:bodyPr>
            <a:lstStyle/>
            <a:p>
              <a:r>
                <a:rPr lang="es-MX" sz="1600" b="1" dirty="0">
                  <a:solidFill>
                    <a:schemeClr val="bg1">
                      <a:lumMod val="95000"/>
                    </a:schemeClr>
                  </a:solidFill>
                </a:rPr>
                <a:t>Personas integrantes de grupos armados al margen de la ley.</a:t>
              </a:r>
              <a:endParaRPr lang="es-CO" sz="1600" b="1" dirty="0">
                <a:solidFill>
                  <a:schemeClr val="bg1">
                    <a:lumMod val="95000"/>
                  </a:schemeClr>
                </a:solidFill>
              </a:endParaRPr>
            </a:p>
          </p:txBody>
        </p:sp>
      </p:grpSp>
      <p:grpSp>
        <p:nvGrpSpPr>
          <p:cNvPr id="39" name="G 4">
            <a:extLst>
              <a:ext uri="{FF2B5EF4-FFF2-40B4-BE49-F238E27FC236}">
                <a16:creationId xmlns:a16="http://schemas.microsoft.com/office/drawing/2014/main" id="{585111BF-A909-A804-C4F4-1A5C9D127246}"/>
              </a:ext>
            </a:extLst>
          </p:cNvPr>
          <p:cNvGrpSpPr/>
          <p:nvPr/>
        </p:nvGrpSpPr>
        <p:grpSpPr>
          <a:xfrm>
            <a:off x="2865997" y="5740218"/>
            <a:ext cx="5571339" cy="837904"/>
            <a:chOff x="3473939" y="5165222"/>
            <a:chExt cx="6753138" cy="1015642"/>
          </a:xfrm>
        </p:grpSpPr>
        <p:sp>
          <p:nvSpPr>
            <p:cNvPr id="36" name="4 C">
              <a:extLst>
                <a:ext uri="{FF2B5EF4-FFF2-40B4-BE49-F238E27FC236}">
                  <a16:creationId xmlns:a16="http://schemas.microsoft.com/office/drawing/2014/main" id="{F3D86BB0-092A-B444-44BE-5CA7570F84A4}"/>
                </a:ext>
              </a:extLst>
            </p:cNvPr>
            <p:cNvSpPr/>
            <p:nvPr/>
          </p:nvSpPr>
          <p:spPr>
            <a:xfrm>
              <a:off x="3473939" y="5165222"/>
              <a:ext cx="6753138" cy="1015642"/>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sp>
          <p:nvSpPr>
            <p:cNvPr id="37" name="4 T">
              <a:extLst>
                <a:ext uri="{FF2B5EF4-FFF2-40B4-BE49-F238E27FC236}">
                  <a16:creationId xmlns:a16="http://schemas.microsoft.com/office/drawing/2014/main" id="{EC806E2E-4D1F-9C55-AF43-B04A6FBD3287}"/>
                </a:ext>
              </a:extLst>
            </p:cNvPr>
            <p:cNvSpPr txBox="1"/>
            <p:nvPr/>
          </p:nvSpPr>
          <p:spPr>
            <a:xfrm>
              <a:off x="3652099" y="5318167"/>
              <a:ext cx="5269894" cy="708820"/>
            </a:xfrm>
            <a:prstGeom prst="rect">
              <a:avLst/>
            </a:prstGeom>
            <a:noFill/>
            <a:ln>
              <a:noFill/>
            </a:ln>
          </p:spPr>
          <p:txBody>
            <a:bodyPr wrap="square" rtlCol="0">
              <a:spAutoFit/>
            </a:bodyPr>
            <a:lstStyle/>
            <a:p>
              <a:r>
                <a:rPr lang="es-MX" sz="1600" b="1" dirty="0">
                  <a:solidFill>
                    <a:schemeClr val="bg1"/>
                  </a:solidFill>
                </a:rPr>
                <a:t>Personas o colectividades que fueron afectadas por delincuencia común.</a:t>
              </a:r>
              <a:endParaRPr lang="es-CO" sz="1600" b="1" dirty="0">
                <a:solidFill>
                  <a:schemeClr val="bg1"/>
                </a:solidFill>
              </a:endParaRPr>
            </a:p>
          </p:txBody>
        </p:sp>
      </p:grpSp>
      <p:grpSp>
        <p:nvGrpSpPr>
          <p:cNvPr id="32" name="G 1">
            <a:extLst>
              <a:ext uri="{FF2B5EF4-FFF2-40B4-BE49-F238E27FC236}">
                <a16:creationId xmlns:a16="http://schemas.microsoft.com/office/drawing/2014/main" id="{469B27BA-EF3F-F560-44BB-A1134DACCC8B}"/>
              </a:ext>
            </a:extLst>
          </p:cNvPr>
          <p:cNvGrpSpPr/>
          <p:nvPr/>
        </p:nvGrpSpPr>
        <p:grpSpPr>
          <a:xfrm>
            <a:off x="2870997" y="2427751"/>
            <a:ext cx="5571339" cy="900668"/>
            <a:chOff x="3484161" y="1860040"/>
            <a:chExt cx="6753138" cy="1091720"/>
          </a:xfrm>
        </p:grpSpPr>
        <p:sp>
          <p:nvSpPr>
            <p:cNvPr id="11" name="1 C">
              <a:extLst>
                <a:ext uri="{FF2B5EF4-FFF2-40B4-BE49-F238E27FC236}">
                  <a16:creationId xmlns:a16="http://schemas.microsoft.com/office/drawing/2014/main" id="{BC1D3B1B-FB69-3545-AB37-236B01661DD6}"/>
                </a:ext>
              </a:extLst>
            </p:cNvPr>
            <p:cNvSpPr/>
            <p:nvPr/>
          </p:nvSpPr>
          <p:spPr>
            <a:xfrm>
              <a:off x="3484161" y="1860040"/>
              <a:ext cx="6753138" cy="1091720"/>
            </a:xfrm>
            <a:prstGeom prst="roundRect">
              <a:avLst/>
            </a:prstGeom>
            <a:solidFill>
              <a:schemeClr val="bg1">
                <a:alpha val="7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sp>
          <p:nvSpPr>
            <p:cNvPr id="10" name="1 T">
              <a:extLst>
                <a:ext uri="{FF2B5EF4-FFF2-40B4-BE49-F238E27FC236}">
                  <a16:creationId xmlns:a16="http://schemas.microsoft.com/office/drawing/2014/main" id="{8EC72618-204E-9EB6-7984-F3E196DC1231}"/>
                </a:ext>
              </a:extLst>
            </p:cNvPr>
            <p:cNvSpPr txBox="1"/>
            <p:nvPr/>
          </p:nvSpPr>
          <p:spPr>
            <a:xfrm>
              <a:off x="3614938" y="1923329"/>
              <a:ext cx="6471138" cy="1007270"/>
            </a:xfrm>
            <a:prstGeom prst="rect">
              <a:avLst/>
            </a:prstGeom>
            <a:noFill/>
            <a:ln>
              <a:noFill/>
            </a:ln>
          </p:spPr>
          <p:txBody>
            <a:bodyPr wrap="square" rtlCol="0">
              <a:spAutoFit/>
            </a:bodyPr>
            <a:lstStyle/>
            <a:p>
              <a:r>
                <a:rPr lang="es-MX" sz="1600" b="1" dirty="0">
                  <a:solidFill>
                    <a:schemeClr val="bg1"/>
                  </a:solidFill>
                </a:rPr>
                <a:t>Esposo(a), pareja, papá, mamá, hermanos, hermanas, hijos e hijas de las personas asesinadas o desaparecidas por algún grupo armado.</a:t>
              </a:r>
              <a:endParaRPr lang="es-CO" sz="1600" b="1" dirty="0">
                <a:solidFill>
                  <a:schemeClr val="bg1"/>
                </a:solidFill>
              </a:endParaRPr>
            </a:p>
          </p:txBody>
        </p:sp>
      </p:grpSp>
      <p:grpSp>
        <p:nvGrpSpPr>
          <p:cNvPr id="33" name="G 3">
            <a:extLst>
              <a:ext uri="{FF2B5EF4-FFF2-40B4-BE49-F238E27FC236}">
                <a16:creationId xmlns:a16="http://schemas.microsoft.com/office/drawing/2014/main" id="{D2C57A3B-C8AA-19E3-3A67-CA9220D8FFA7}"/>
              </a:ext>
            </a:extLst>
          </p:cNvPr>
          <p:cNvGrpSpPr/>
          <p:nvPr/>
        </p:nvGrpSpPr>
        <p:grpSpPr>
          <a:xfrm>
            <a:off x="2862562" y="4506384"/>
            <a:ext cx="5571339" cy="1044639"/>
            <a:chOff x="3473939" y="3958998"/>
            <a:chExt cx="6753138" cy="1266229"/>
          </a:xfrm>
        </p:grpSpPr>
        <p:sp>
          <p:nvSpPr>
            <p:cNvPr id="30" name="3 C">
              <a:extLst>
                <a:ext uri="{FF2B5EF4-FFF2-40B4-BE49-F238E27FC236}">
                  <a16:creationId xmlns:a16="http://schemas.microsoft.com/office/drawing/2014/main" id="{6C7A4D2B-88F1-3144-C323-0EB751599DF8}"/>
                </a:ext>
              </a:extLst>
            </p:cNvPr>
            <p:cNvSpPr/>
            <p:nvPr/>
          </p:nvSpPr>
          <p:spPr>
            <a:xfrm>
              <a:off x="3473939" y="3958998"/>
              <a:ext cx="6753138" cy="1266229"/>
            </a:xfrm>
            <a:prstGeom prst="roundRect">
              <a:avLst/>
            </a:prstGeom>
            <a:solidFill>
              <a:schemeClr val="bg1">
                <a:alpha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a:p>
          </p:txBody>
        </p:sp>
        <p:sp>
          <p:nvSpPr>
            <p:cNvPr id="31" name="3 T">
              <a:extLst>
                <a:ext uri="{FF2B5EF4-FFF2-40B4-BE49-F238E27FC236}">
                  <a16:creationId xmlns:a16="http://schemas.microsoft.com/office/drawing/2014/main" id="{D58187CB-D7A8-EA71-BA0B-9D293912760C}"/>
                </a:ext>
              </a:extLst>
            </p:cNvPr>
            <p:cNvSpPr txBox="1"/>
            <p:nvPr/>
          </p:nvSpPr>
          <p:spPr>
            <a:xfrm>
              <a:off x="3516053" y="4077610"/>
              <a:ext cx="6668909" cy="1007269"/>
            </a:xfrm>
            <a:prstGeom prst="rect">
              <a:avLst/>
            </a:prstGeom>
            <a:noFill/>
            <a:ln>
              <a:noFill/>
            </a:ln>
          </p:spPr>
          <p:txBody>
            <a:bodyPr wrap="square" rtlCol="0">
              <a:spAutoFit/>
            </a:bodyPr>
            <a:lstStyle/>
            <a:p>
              <a:r>
                <a:rPr lang="es-MX" sz="1600" b="1" dirty="0">
                  <a:solidFill>
                    <a:schemeClr val="bg1">
                      <a:lumMod val="95000"/>
                    </a:schemeClr>
                  </a:solidFill>
                </a:rPr>
                <a:t>Personas que individual o colectivamente hayan sufrido un daño por hechos a causa del conflicto armado ocurridos a partir del 1º de enero de 1985.</a:t>
              </a:r>
              <a:endParaRPr lang="es-CO" sz="1600" b="1" dirty="0">
                <a:solidFill>
                  <a:schemeClr val="bg1">
                    <a:lumMod val="95000"/>
                  </a:schemeClr>
                </a:solidFill>
              </a:endParaRPr>
            </a:p>
          </p:txBody>
        </p:sp>
      </p:grpSp>
      <p:sp>
        <p:nvSpPr>
          <p:cNvPr id="8" name="4 C">
            <a:extLst>
              <a:ext uri="{FF2B5EF4-FFF2-40B4-BE49-F238E27FC236}">
                <a16:creationId xmlns:a16="http://schemas.microsoft.com/office/drawing/2014/main" id="{348C6CA6-494A-E046-BA6D-6670F78D6F4B}"/>
              </a:ext>
            </a:extLst>
          </p:cNvPr>
          <p:cNvSpPr/>
          <p:nvPr/>
        </p:nvSpPr>
        <p:spPr>
          <a:xfrm rot="5400000">
            <a:off x="1938646" y="-2173485"/>
            <a:ext cx="837904" cy="5571339"/>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pic>
        <p:nvPicPr>
          <p:cNvPr id="12" name="Picture 11">
            <a:extLst>
              <a:ext uri="{FF2B5EF4-FFF2-40B4-BE49-F238E27FC236}">
                <a16:creationId xmlns:a16="http://schemas.microsoft.com/office/drawing/2014/main" id="{6446B25F-92AF-6BE0-DB37-933AA055E48E}"/>
              </a:ext>
            </a:extLst>
          </p:cNvPr>
          <p:cNvPicPr>
            <a:picLocks noChangeAspect="1"/>
          </p:cNvPicPr>
          <p:nvPr/>
        </p:nvPicPr>
        <p:blipFill>
          <a:blip r:embed="rId3"/>
          <a:stretch>
            <a:fillRect/>
          </a:stretch>
        </p:blipFill>
        <p:spPr>
          <a:xfrm>
            <a:off x="3635618" y="1346291"/>
            <a:ext cx="758778" cy="677480"/>
          </a:xfrm>
          <a:prstGeom prst="rect">
            <a:avLst/>
          </a:prstGeom>
        </p:spPr>
      </p:pic>
      <p:sp>
        <p:nvSpPr>
          <p:cNvPr id="4" name="Rounded Rectangle 3">
            <a:extLst>
              <a:ext uri="{FF2B5EF4-FFF2-40B4-BE49-F238E27FC236}">
                <a16:creationId xmlns:a16="http://schemas.microsoft.com/office/drawing/2014/main" id="{056638FD-AF9B-C9B6-78C0-92CED330DCD7}"/>
              </a:ext>
            </a:extLst>
          </p:cNvPr>
          <p:cNvSpPr/>
          <p:nvPr/>
        </p:nvSpPr>
        <p:spPr>
          <a:xfrm>
            <a:off x="468127" y="2753658"/>
            <a:ext cx="1895718" cy="1635462"/>
          </a:xfrm>
          <a:prstGeom prst="round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3" name="TextBox 2">
            <a:extLst>
              <a:ext uri="{FF2B5EF4-FFF2-40B4-BE49-F238E27FC236}">
                <a16:creationId xmlns:a16="http://schemas.microsoft.com/office/drawing/2014/main" id="{2D1B460D-A577-3BA7-0AED-79EE9EA25F75}"/>
              </a:ext>
            </a:extLst>
          </p:cNvPr>
          <p:cNvSpPr txBox="1"/>
          <p:nvPr/>
        </p:nvSpPr>
        <p:spPr>
          <a:xfrm>
            <a:off x="647184" y="2821929"/>
            <a:ext cx="1601488" cy="1477328"/>
          </a:xfrm>
          <a:prstGeom prst="rect">
            <a:avLst/>
          </a:prstGeom>
          <a:noFill/>
        </p:spPr>
        <p:txBody>
          <a:bodyPr wrap="square" rtlCol="0">
            <a:spAutoFit/>
          </a:bodyPr>
          <a:lstStyle/>
          <a:p>
            <a:r>
              <a:rPr lang="es-CO" b="1" dirty="0">
                <a:solidFill>
                  <a:schemeClr val="bg1"/>
                </a:solidFill>
                <a:latin typeface="Arial Black" panose="020B0604020202020204" pitchFamily="34" charset="0"/>
                <a:cs typeface="Arial Black" panose="020B0604020202020204" pitchFamily="34" charset="0"/>
              </a:rPr>
              <a:t>Marca con una X la frase que consideres correcta</a:t>
            </a:r>
          </a:p>
        </p:txBody>
      </p:sp>
      <p:pic>
        <p:nvPicPr>
          <p:cNvPr id="6" name="Picture 5">
            <a:extLst>
              <a:ext uri="{FF2B5EF4-FFF2-40B4-BE49-F238E27FC236}">
                <a16:creationId xmlns:a16="http://schemas.microsoft.com/office/drawing/2014/main" id="{7D0A46CF-30DB-4CBF-7094-9955205E1312}"/>
              </a:ext>
            </a:extLst>
          </p:cNvPr>
          <p:cNvPicPr>
            <a:picLocks noChangeAspect="1"/>
          </p:cNvPicPr>
          <p:nvPr/>
        </p:nvPicPr>
        <p:blipFill>
          <a:blip r:embed="rId4"/>
          <a:stretch>
            <a:fillRect/>
          </a:stretch>
        </p:blipFill>
        <p:spPr>
          <a:xfrm>
            <a:off x="2248672" y="3073382"/>
            <a:ext cx="458219" cy="437528"/>
          </a:xfrm>
          <a:prstGeom prst="rect">
            <a:avLst/>
          </a:prstGeom>
        </p:spPr>
      </p:pic>
      <p:pic>
        <p:nvPicPr>
          <p:cNvPr id="9" name="Imagen 8">
            <a:extLst>
              <a:ext uri="{FF2B5EF4-FFF2-40B4-BE49-F238E27FC236}">
                <a16:creationId xmlns:a16="http://schemas.microsoft.com/office/drawing/2014/main" id="{5F88ECA2-F223-A64F-A636-C5F109A92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121108"/>
            <a:ext cx="5388418" cy="1120687"/>
          </a:xfrm>
          <a:prstGeom prst="rect">
            <a:avLst/>
          </a:prstGeom>
        </p:spPr>
      </p:pic>
    </p:spTree>
    <p:extLst>
      <p:ext uri="{BB962C8B-B14F-4D97-AF65-F5344CB8AC3E}">
        <p14:creationId xmlns:p14="http://schemas.microsoft.com/office/powerpoint/2010/main" val="295189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0-#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1000" fill="hold"/>
                                        <p:tgtEl>
                                          <p:spTgt spid="38"/>
                                        </p:tgtEl>
                                        <p:attrNameLst>
                                          <p:attrName>ppt_x</p:attrName>
                                        </p:attrNameLst>
                                      </p:cBhvr>
                                      <p:tavLst>
                                        <p:tav tm="0">
                                          <p:val>
                                            <p:strVal val="0-#ppt_w/2"/>
                                          </p:val>
                                        </p:tav>
                                        <p:tav tm="100000">
                                          <p:val>
                                            <p:strVal val="#ppt_x"/>
                                          </p:val>
                                        </p:tav>
                                      </p:tavLst>
                                    </p:anim>
                                    <p:anim calcmode="lin" valueType="num">
                                      <p:cBhvr additive="base">
                                        <p:cTn id="13" dur="1000" fill="hold"/>
                                        <p:tgtEl>
                                          <p:spTgt spid="3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000" fill="hold"/>
                                        <p:tgtEl>
                                          <p:spTgt spid="33"/>
                                        </p:tgtEl>
                                        <p:attrNameLst>
                                          <p:attrName>ppt_x</p:attrName>
                                        </p:attrNameLst>
                                      </p:cBhvr>
                                      <p:tavLst>
                                        <p:tav tm="0">
                                          <p:val>
                                            <p:strVal val="0-#ppt_w/2"/>
                                          </p:val>
                                        </p:tav>
                                        <p:tav tm="100000">
                                          <p:val>
                                            <p:strVal val="#ppt_x"/>
                                          </p:val>
                                        </p:tav>
                                      </p:tavLst>
                                    </p:anim>
                                    <p:anim calcmode="lin" valueType="num">
                                      <p:cBhvr additive="base">
                                        <p:cTn id="18" dur="100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000" fill="hold"/>
                                        <p:tgtEl>
                                          <p:spTgt spid="39"/>
                                        </p:tgtEl>
                                        <p:attrNameLst>
                                          <p:attrName>ppt_x</p:attrName>
                                        </p:attrNameLst>
                                      </p:cBhvr>
                                      <p:tavLst>
                                        <p:tav tm="0">
                                          <p:val>
                                            <p:strVal val="0-#ppt_w/2"/>
                                          </p:val>
                                        </p:tav>
                                        <p:tav tm="100000">
                                          <p:val>
                                            <p:strVal val="#ppt_x"/>
                                          </p:val>
                                        </p:tav>
                                      </p:tavLst>
                                    </p:anim>
                                    <p:anim calcmode="lin" valueType="num">
                                      <p:cBhvr additive="base">
                                        <p:cTn id="23"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2"/>
                    </p:tgtEl>
                  </p:cond>
                </p:stCondLst>
                <p:endSync evt="end" delay="0">
                  <p:rtn val="all"/>
                </p:endSync>
                <p:childTnLst>
                  <p:par>
                    <p:cTn id="25" fill="hold">
                      <p:stCondLst>
                        <p:cond delay="0"/>
                      </p:stCondLst>
                      <p:childTnLst>
                        <p:par>
                          <p:cTn id="26" fill="hold">
                            <p:stCondLst>
                              <p:cond delay="0"/>
                            </p:stCondLst>
                            <p:childTnLst>
                              <p:par>
                                <p:cTn id="27" presetID="6" presetClass="emph" presetSubtype="0" fill="hold" nodeType="afterEffect">
                                  <p:stCondLst>
                                    <p:cond delay="0"/>
                                  </p:stCondLst>
                                  <p:childTnLst>
                                    <p:animScale>
                                      <p:cBhvr>
                                        <p:cTn id="28" dur="2000" fill="hold"/>
                                        <p:tgtEl>
                                          <p:spTgt spid="32"/>
                                        </p:tgtEl>
                                      </p:cBhvr>
                                      <p:by x="150000" y="150000"/>
                                    </p:animScale>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afterEffect">
                                  <p:stCondLst>
                                    <p:cond delay="0"/>
                                  </p:stCondLst>
                                  <p:childTnLst>
                                    <p:animRot by="120000">
                                      <p:cBhvr>
                                        <p:cTn id="33" dur="100" fill="hold">
                                          <p:stCondLst>
                                            <p:cond delay="0"/>
                                          </p:stCondLst>
                                        </p:cTn>
                                        <p:tgtEl>
                                          <p:spTgt spid="38"/>
                                        </p:tgtEl>
                                        <p:attrNameLst>
                                          <p:attrName>r</p:attrName>
                                        </p:attrNameLst>
                                      </p:cBhvr>
                                    </p:animRot>
                                    <p:animRot by="-240000">
                                      <p:cBhvr>
                                        <p:cTn id="34" dur="200" fill="hold">
                                          <p:stCondLst>
                                            <p:cond delay="200"/>
                                          </p:stCondLst>
                                        </p:cTn>
                                        <p:tgtEl>
                                          <p:spTgt spid="38"/>
                                        </p:tgtEl>
                                        <p:attrNameLst>
                                          <p:attrName>r</p:attrName>
                                        </p:attrNameLst>
                                      </p:cBhvr>
                                    </p:animRot>
                                    <p:animRot by="240000">
                                      <p:cBhvr>
                                        <p:cTn id="35" dur="200" fill="hold">
                                          <p:stCondLst>
                                            <p:cond delay="400"/>
                                          </p:stCondLst>
                                        </p:cTn>
                                        <p:tgtEl>
                                          <p:spTgt spid="38"/>
                                        </p:tgtEl>
                                        <p:attrNameLst>
                                          <p:attrName>r</p:attrName>
                                        </p:attrNameLst>
                                      </p:cBhvr>
                                    </p:animRot>
                                    <p:animRot by="-240000">
                                      <p:cBhvr>
                                        <p:cTn id="36" dur="200" fill="hold">
                                          <p:stCondLst>
                                            <p:cond delay="600"/>
                                          </p:stCondLst>
                                        </p:cTn>
                                        <p:tgtEl>
                                          <p:spTgt spid="38"/>
                                        </p:tgtEl>
                                        <p:attrNameLst>
                                          <p:attrName>r</p:attrName>
                                        </p:attrNameLst>
                                      </p:cBhvr>
                                    </p:animRot>
                                    <p:animRot by="120000">
                                      <p:cBhvr>
                                        <p:cTn id="3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8"/>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6" presetClass="emph" presetSubtype="0" fill="hold" nodeType="afterEffect">
                                  <p:stCondLst>
                                    <p:cond delay="0"/>
                                  </p:stCondLst>
                                  <p:childTnLst>
                                    <p:animScale>
                                      <p:cBhvr>
                                        <p:cTn id="42" dur="2000" fill="hold"/>
                                        <p:tgtEl>
                                          <p:spTgt spid="33"/>
                                        </p:tgtEl>
                                      </p:cBhvr>
                                      <p:by x="150000" y="150000"/>
                                    </p:animScale>
                                  </p:childTnLst>
                                </p:cTn>
                              </p:par>
                            </p:childTnLst>
                          </p:cTn>
                        </p:par>
                      </p:childTnLst>
                    </p:cTn>
                  </p:par>
                </p:childTnLst>
              </p:cTn>
              <p:nextCondLst>
                <p:cond evt="onClick" delay="0">
                  <p:tgtEl>
                    <p:spTgt spid="33"/>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afterEffect">
                                  <p:stCondLst>
                                    <p:cond delay="0"/>
                                  </p:stCondLst>
                                  <p:childTnLst>
                                    <p:animRot by="120000">
                                      <p:cBhvr>
                                        <p:cTn id="47" dur="100" fill="hold">
                                          <p:stCondLst>
                                            <p:cond delay="0"/>
                                          </p:stCondLst>
                                        </p:cTn>
                                        <p:tgtEl>
                                          <p:spTgt spid="39"/>
                                        </p:tgtEl>
                                        <p:attrNameLst>
                                          <p:attrName>r</p:attrName>
                                        </p:attrNameLst>
                                      </p:cBhvr>
                                    </p:animRot>
                                    <p:animRot by="-240000">
                                      <p:cBhvr>
                                        <p:cTn id="48" dur="200" fill="hold">
                                          <p:stCondLst>
                                            <p:cond delay="200"/>
                                          </p:stCondLst>
                                        </p:cTn>
                                        <p:tgtEl>
                                          <p:spTgt spid="39"/>
                                        </p:tgtEl>
                                        <p:attrNameLst>
                                          <p:attrName>r</p:attrName>
                                        </p:attrNameLst>
                                      </p:cBhvr>
                                    </p:animRot>
                                    <p:animRot by="240000">
                                      <p:cBhvr>
                                        <p:cTn id="49" dur="200" fill="hold">
                                          <p:stCondLst>
                                            <p:cond delay="400"/>
                                          </p:stCondLst>
                                        </p:cTn>
                                        <p:tgtEl>
                                          <p:spTgt spid="39"/>
                                        </p:tgtEl>
                                        <p:attrNameLst>
                                          <p:attrName>r</p:attrName>
                                        </p:attrNameLst>
                                      </p:cBhvr>
                                    </p:animRot>
                                    <p:animRot by="-240000">
                                      <p:cBhvr>
                                        <p:cTn id="50" dur="200" fill="hold">
                                          <p:stCondLst>
                                            <p:cond delay="600"/>
                                          </p:stCondLst>
                                        </p:cTn>
                                        <p:tgtEl>
                                          <p:spTgt spid="39"/>
                                        </p:tgtEl>
                                        <p:attrNameLst>
                                          <p:attrName>r</p:attrName>
                                        </p:attrNameLst>
                                      </p:cBhvr>
                                    </p:animRot>
                                    <p:animRot by="120000">
                                      <p:cBhvr>
                                        <p:cTn id="51" dur="200" fill="hold">
                                          <p:stCondLst>
                                            <p:cond delay="800"/>
                                          </p:stCondLst>
                                        </p:cTn>
                                        <p:tgtEl>
                                          <p:spTgt spid="39"/>
                                        </p:tgtEl>
                                        <p:attrNameLst>
                                          <p:attrName>r</p:attrName>
                                        </p:attrNameLst>
                                      </p:cBhvr>
                                    </p:animRot>
                                  </p:childTnLst>
                                </p:cTn>
                              </p:par>
                            </p:childTnLst>
                          </p:cTn>
                        </p:par>
                      </p:childTnLst>
                    </p:cTn>
                  </p:par>
                </p:childTnLst>
              </p:cTn>
              <p:nextCondLst>
                <p:cond evt="onClick" delay="0">
                  <p:tgtEl>
                    <p:spTgt spid="3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811D6-9D3E-747D-6465-E7B7370D3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66"/>
            <a:ext cx="10058400" cy="7772400"/>
          </a:xfrm>
          <a:prstGeom prst="rect">
            <a:avLst/>
          </a:prstGeom>
        </p:spPr>
      </p:pic>
      <p:sp>
        <p:nvSpPr>
          <p:cNvPr id="50" name="Rectángulo: esquinas redondeadas 49">
            <a:extLst>
              <a:ext uri="{FF2B5EF4-FFF2-40B4-BE49-F238E27FC236}">
                <a16:creationId xmlns:a16="http://schemas.microsoft.com/office/drawing/2014/main" id="{BE0941E5-2B85-DA87-D17C-9504C8AF75A1}"/>
              </a:ext>
            </a:extLst>
          </p:cNvPr>
          <p:cNvSpPr/>
          <p:nvPr/>
        </p:nvSpPr>
        <p:spPr>
          <a:xfrm>
            <a:off x="7260293" y="2966013"/>
            <a:ext cx="2169010" cy="4054741"/>
          </a:xfrm>
          <a:prstGeom prst="roundRect">
            <a:avLst/>
          </a:prstGeom>
          <a:no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CO" sz="1485"/>
          </a:p>
        </p:txBody>
      </p:sp>
      <p:graphicFrame>
        <p:nvGraphicFramePr>
          <p:cNvPr id="6" name="Tabla 6">
            <a:extLst>
              <a:ext uri="{FF2B5EF4-FFF2-40B4-BE49-F238E27FC236}">
                <a16:creationId xmlns:a16="http://schemas.microsoft.com/office/drawing/2014/main" id="{E921AF6E-0F65-A142-B30A-91438845F381}"/>
              </a:ext>
            </a:extLst>
          </p:cNvPr>
          <p:cNvGraphicFramePr>
            <a:graphicFrameLocks noGrp="1"/>
          </p:cNvGraphicFramePr>
          <p:nvPr>
            <p:extLst>
              <p:ext uri="{D42A27DB-BD31-4B8C-83A1-F6EECF244321}">
                <p14:modId xmlns:p14="http://schemas.microsoft.com/office/powerpoint/2010/main" val="3829315302"/>
              </p:ext>
            </p:extLst>
          </p:nvPr>
        </p:nvGraphicFramePr>
        <p:xfrm>
          <a:off x="831765" y="2432163"/>
          <a:ext cx="6082935" cy="4562856"/>
        </p:xfrm>
        <a:graphic>
          <a:graphicData uri="http://schemas.openxmlformats.org/drawingml/2006/table">
            <a:tbl>
              <a:tblPr firstRow="1" bandRow="1">
                <a:tableStyleId>{5940675A-B579-460E-94D1-54222C63F5DA}</a:tableStyleId>
              </a:tblPr>
              <a:tblGrid>
                <a:gridCol w="405529">
                  <a:extLst>
                    <a:ext uri="{9D8B030D-6E8A-4147-A177-3AD203B41FA5}">
                      <a16:colId xmlns:a16="http://schemas.microsoft.com/office/drawing/2014/main" val="2820260851"/>
                    </a:ext>
                  </a:extLst>
                </a:gridCol>
                <a:gridCol w="405529">
                  <a:extLst>
                    <a:ext uri="{9D8B030D-6E8A-4147-A177-3AD203B41FA5}">
                      <a16:colId xmlns:a16="http://schemas.microsoft.com/office/drawing/2014/main" val="2394671088"/>
                    </a:ext>
                  </a:extLst>
                </a:gridCol>
                <a:gridCol w="405529">
                  <a:extLst>
                    <a:ext uri="{9D8B030D-6E8A-4147-A177-3AD203B41FA5}">
                      <a16:colId xmlns:a16="http://schemas.microsoft.com/office/drawing/2014/main" val="2726640529"/>
                    </a:ext>
                  </a:extLst>
                </a:gridCol>
                <a:gridCol w="405529">
                  <a:extLst>
                    <a:ext uri="{9D8B030D-6E8A-4147-A177-3AD203B41FA5}">
                      <a16:colId xmlns:a16="http://schemas.microsoft.com/office/drawing/2014/main" val="4049140871"/>
                    </a:ext>
                  </a:extLst>
                </a:gridCol>
                <a:gridCol w="405529">
                  <a:extLst>
                    <a:ext uri="{9D8B030D-6E8A-4147-A177-3AD203B41FA5}">
                      <a16:colId xmlns:a16="http://schemas.microsoft.com/office/drawing/2014/main" val="53335852"/>
                    </a:ext>
                  </a:extLst>
                </a:gridCol>
                <a:gridCol w="405529">
                  <a:extLst>
                    <a:ext uri="{9D8B030D-6E8A-4147-A177-3AD203B41FA5}">
                      <a16:colId xmlns:a16="http://schemas.microsoft.com/office/drawing/2014/main" val="1323714095"/>
                    </a:ext>
                  </a:extLst>
                </a:gridCol>
                <a:gridCol w="405529">
                  <a:extLst>
                    <a:ext uri="{9D8B030D-6E8A-4147-A177-3AD203B41FA5}">
                      <a16:colId xmlns:a16="http://schemas.microsoft.com/office/drawing/2014/main" val="1248457582"/>
                    </a:ext>
                  </a:extLst>
                </a:gridCol>
                <a:gridCol w="405529">
                  <a:extLst>
                    <a:ext uri="{9D8B030D-6E8A-4147-A177-3AD203B41FA5}">
                      <a16:colId xmlns:a16="http://schemas.microsoft.com/office/drawing/2014/main" val="521273712"/>
                    </a:ext>
                  </a:extLst>
                </a:gridCol>
                <a:gridCol w="405529">
                  <a:extLst>
                    <a:ext uri="{9D8B030D-6E8A-4147-A177-3AD203B41FA5}">
                      <a16:colId xmlns:a16="http://schemas.microsoft.com/office/drawing/2014/main" val="920843976"/>
                    </a:ext>
                  </a:extLst>
                </a:gridCol>
                <a:gridCol w="405529">
                  <a:extLst>
                    <a:ext uri="{9D8B030D-6E8A-4147-A177-3AD203B41FA5}">
                      <a16:colId xmlns:a16="http://schemas.microsoft.com/office/drawing/2014/main" val="2889132574"/>
                    </a:ext>
                  </a:extLst>
                </a:gridCol>
                <a:gridCol w="405529">
                  <a:extLst>
                    <a:ext uri="{9D8B030D-6E8A-4147-A177-3AD203B41FA5}">
                      <a16:colId xmlns:a16="http://schemas.microsoft.com/office/drawing/2014/main" val="928905182"/>
                    </a:ext>
                  </a:extLst>
                </a:gridCol>
                <a:gridCol w="405529">
                  <a:extLst>
                    <a:ext uri="{9D8B030D-6E8A-4147-A177-3AD203B41FA5}">
                      <a16:colId xmlns:a16="http://schemas.microsoft.com/office/drawing/2014/main" val="28297644"/>
                    </a:ext>
                  </a:extLst>
                </a:gridCol>
                <a:gridCol w="405529">
                  <a:extLst>
                    <a:ext uri="{9D8B030D-6E8A-4147-A177-3AD203B41FA5}">
                      <a16:colId xmlns:a16="http://schemas.microsoft.com/office/drawing/2014/main" val="549741392"/>
                    </a:ext>
                  </a:extLst>
                </a:gridCol>
                <a:gridCol w="405529">
                  <a:extLst>
                    <a:ext uri="{9D8B030D-6E8A-4147-A177-3AD203B41FA5}">
                      <a16:colId xmlns:a16="http://schemas.microsoft.com/office/drawing/2014/main" val="4162307226"/>
                    </a:ext>
                  </a:extLst>
                </a:gridCol>
                <a:gridCol w="405529">
                  <a:extLst>
                    <a:ext uri="{9D8B030D-6E8A-4147-A177-3AD203B41FA5}">
                      <a16:colId xmlns:a16="http://schemas.microsoft.com/office/drawing/2014/main" val="3554120493"/>
                    </a:ext>
                  </a:extLst>
                </a:gridCol>
              </a:tblGrid>
              <a:tr h="377190">
                <a:tc>
                  <a:txBody>
                    <a:bodyPr/>
                    <a:lstStyle/>
                    <a:p>
                      <a:pPr algn="ctr"/>
                      <a:r>
                        <a:rPr lang="es-CO" sz="2000" dirty="0">
                          <a:ln>
                            <a:solidFill>
                              <a:schemeClr val="bg1"/>
                            </a:solidFill>
                          </a:ln>
                          <a:solidFill>
                            <a:schemeClr val="bg1"/>
                          </a:solidFill>
                        </a:rPr>
                        <a:t>c</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h</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d</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s</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p</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r</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c</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n</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y</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2506451251"/>
                  </a:ext>
                </a:extLst>
              </a:tr>
              <a:tr h="377190">
                <a:tc>
                  <a:txBody>
                    <a:bodyPr/>
                    <a:lstStyle/>
                    <a:p>
                      <a:pPr algn="ctr"/>
                      <a:r>
                        <a:rPr lang="es-CO" sz="2000" dirty="0">
                          <a:ln>
                            <a:solidFill>
                              <a:schemeClr val="bg1"/>
                            </a:solidFill>
                          </a:ln>
                          <a:solidFill>
                            <a:schemeClr val="bg1"/>
                          </a:solidFill>
                        </a:rPr>
                        <a:t>x</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n</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m</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n</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f</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n</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c</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1786494727"/>
                  </a:ext>
                </a:extLst>
              </a:tr>
              <a:tr h="377190">
                <a:tc>
                  <a:txBody>
                    <a:bodyPr/>
                    <a:lstStyle/>
                    <a:p>
                      <a:pPr algn="ctr"/>
                      <a:r>
                        <a:rPr lang="es-CO" sz="2000" dirty="0">
                          <a:ln>
                            <a:solidFill>
                              <a:schemeClr val="bg1"/>
                            </a:solidFill>
                          </a:ln>
                          <a:solidFill>
                            <a:schemeClr val="bg1"/>
                          </a:solidFill>
                        </a:rPr>
                        <a:t>d</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f</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h</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g</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r</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f</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j</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774290988"/>
                  </a:ext>
                </a:extLst>
              </a:tr>
              <a:tr h="377190">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n</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m</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z</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p</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s</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d</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97241343"/>
                  </a:ext>
                </a:extLst>
              </a:tr>
              <a:tr h="377190">
                <a:tc>
                  <a:txBody>
                    <a:bodyPr/>
                    <a:lstStyle/>
                    <a:p>
                      <a:pPr algn="ctr"/>
                      <a:r>
                        <a:rPr lang="es-CO" sz="2000" dirty="0">
                          <a:ln>
                            <a:solidFill>
                              <a:schemeClr val="bg1"/>
                            </a:solidFill>
                          </a:ln>
                          <a:solidFill>
                            <a:schemeClr val="bg1"/>
                          </a:solidFill>
                        </a:rPr>
                        <a:t>m</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n</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y</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s</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466225584"/>
                  </a:ext>
                </a:extLst>
              </a:tr>
              <a:tr h="377190">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g</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d</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n</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c</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r</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y</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r</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ñ</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3190565639"/>
                  </a:ext>
                </a:extLst>
              </a:tr>
              <a:tr h="377190">
                <a:tc>
                  <a:txBody>
                    <a:bodyPr/>
                    <a:lstStyle/>
                    <a:p>
                      <a:pPr algn="ctr"/>
                      <a:r>
                        <a:rPr lang="es-CO" sz="2000" dirty="0">
                          <a:ln>
                            <a:solidFill>
                              <a:schemeClr val="bg1"/>
                            </a:solidFill>
                          </a:ln>
                          <a:solidFill>
                            <a:schemeClr val="bg1"/>
                          </a:solidFill>
                        </a:rPr>
                        <a:t>b</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r</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s</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u</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c</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s</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c</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u</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2251831112"/>
                  </a:ext>
                </a:extLst>
              </a:tr>
              <a:tr h="377190">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h</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m</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c</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d</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p</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u</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v</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1284583540"/>
                  </a:ext>
                </a:extLst>
              </a:tr>
              <a:tr h="377190">
                <a:tc>
                  <a:txBody>
                    <a:bodyPr/>
                    <a:lstStyle/>
                    <a:p>
                      <a:pPr algn="ctr"/>
                      <a:r>
                        <a:rPr lang="es-CO" sz="2000" dirty="0">
                          <a:ln>
                            <a:solidFill>
                              <a:schemeClr val="bg1"/>
                            </a:solidFill>
                          </a:ln>
                          <a:solidFill>
                            <a:schemeClr val="bg1"/>
                          </a:solidFill>
                        </a:rPr>
                        <a:t>p</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r</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s</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k</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y</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r</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2030544709"/>
                  </a:ext>
                </a:extLst>
              </a:tr>
              <a:tr h="377190">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u</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x</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s</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c</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n</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v</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3944058814"/>
                  </a:ext>
                </a:extLst>
              </a:tr>
              <a:tr h="377190">
                <a:tc>
                  <a:txBody>
                    <a:bodyPr/>
                    <a:lstStyle/>
                    <a:p>
                      <a:pPr algn="ctr"/>
                      <a:r>
                        <a:rPr lang="es-CO" sz="2000" dirty="0">
                          <a:ln>
                            <a:solidFill>
                              <a:schemeClr val="bg1"/>
                            </a:solidFill>
                          </a:ln>
                          <a:solidFill>
                            <a:schemeClr val="bg1"/>
                          </a:solidFill>
                        </a:rPr>
                        <a:t>u</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u</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d</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s</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p</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j</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k</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3935981621"/>
                  </a:ext>
                </a:extLst>
              </a:tr>
              <a:tr h="377190">
                <a:tc>
                  <a:txBody>
                    <a:bodyPr/>
                    <a:lstStyle/>
                    <a:p>
                      <a:pPr algn="ctr"/>
                      <a:r>
                        <a:rPr lang="es-CO" sz="2000" dirty="0">
                          <a:ln>
                            <a:solidFill>
                              <a:schemeClr val="bg1"/>
                            </a:solidFill>
                          </a:ln>
                          <a:solidFill>
                            <a:schemeClr val="bg1"/>
                          </a:solidFill>
                        </a:rPr>
                        <a:t>r</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c</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l</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u</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a</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m</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i</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e</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n</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o</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t</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tc>
                  <a:txBody>
                    <a:bodyPr/>
                    <a:lstStyle/>
                    <a:p>
                      <a:pPr algn="ctr"/>
                      <a:r>
                        <a:rPr lang="es-CO" sz="2000" dirty="0">
                          <a:ln>
                            <a:solidFill>
                              <a:schemeClr val="bg1"/>
                            </a:solidFill>
                          </a:ln>
                          <a:solidFill>
                            <a:schemeClr val="bg1"/>
                          </a:solidFill>
                        </a:rPr>
                        <a:t>d</a:t>
                      </a:r>
                      <a:endParaRPr lang="es-CO" sz="2000" dirty="0">
                        <a:ln>
                          <a:solidFill>
                            <a:schemeClr val="bg1"/>
                          </a:solidFill>
                        </a:ln>
                        <a:solidFill>
                          <a:schemeClr val="bg1"/>
                        </a:solidFill>
                        <a:latin typeface="Century Gothic" panose="020B0502020202020204" pitchFamily="34" charset="0"/>
                      </a:endParaRPr>
                    </a:p>
                  </a:txBody>
                  <a:tcPr marL="75438" marR="75438" marT="37719" marB="37719"/>
                </a:tc>
                <a:extLst>
                  <a:ext uri="{0D108BD9-81ED-4DB2-BD59-A6C34878D82A}">
                    <a16:rowId xmlns:a16="http://schemas.microsoft.com/office/drawing/2014/main" val="768412740"/>
                  </a:ext>
                </a:extLst>
              </a:tr>
            </a:tbl>
          </a:graphicData>
        </a:graphic>
      </p:graphicFrame>
      <p:sp>
        <p:nvSpPr>
          <p:cNvPr id="9" name="Circulo 10">
            <a:extLst>
              <a:ext uri="{FF2B5EF4-FFF2-40B4-BE49-F238E27FC236}">
                <a16:creationId xmlns:a16="http://schemas.microsoft.com/office/drawing/2014/main" id="{AF9382A2-CE87-70A0-AE7E-6B5A68E54C95}"/>
              </a:ext>
            </a:extLst>
          </p:cNvPr>
          <p:cNvSpPr/>
          <p:nvPr/>
        </p:nvSpPr>
        <p:spPr>
          <a:xfrm>
            <a:off x="7418181" y="6654661"/>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dirty="0"/>
          </a:p>
        </p:txBody>
      </p:sp>
      <p:sp>
        <p:nvSpPr>
          <p:cNvPr id="22" name="Circulo 9">
            <a:extLst>
              <a:ext uri="{FF2B5EF4-FFF2-40B4-BE49-F238E27FC236}">
                <a16:creationId xmlns:a16="http://schemas.microsoft.com/office/drawing/2014/main" id="{ACD09F22-ACD8-83F9-B8D8-B490EFC77CC1}"/>
              </a:ext>
            </a:extLst>
          </p:cNvPr>
          <p:cNvSpPr/>
          <p:nvPr/>
        </p:nvSpPr>
        <p:spPr>
          <a:xfrm>
            <a:off x="7418181" y="6273415"/>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a:p>
        </p:txBody>
      </p:sp>
      <p:pic>
        <p:nvPicPr>
          <p:cNvPr id="23" name="Chulo">
            <a:extLst>
              <a:ext uri="{FF2B5EF4-FFF2-40B4-BE49-F238E27FC236}">
                <a16:creationId xmlns:a16="http://schemas.microsoft.com/office/drawing/2014/main" id="{9E52AE2D-B515-2DCE-DAAF-C76B086068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416502" y="6097757"/>
            <a:ext cx="296361" cy="341125"/>
          </a:xfrm>
          <a:prstGeom prst="rect">
            <a:avLst/>
          </a:prstGeom>
        </p:spPr>
      </p:pic>
      <p:sp>
        <p:nvSpPr>
          <p:cNvPr id="24" name="Circulo 8">
            <a:extLst>
              <a:ext uri="{FF2B5EF4-FFF2-40B4-BE49-F238E27FC236}">
                <a16:creationId xmlns:a16="http://schemas.microsoft.com/office/drawing/2014/main" id="{ED862434-AE82-B6C5-1B6C-D90F58AEFA08}"/>
              </a:ext>
            </a:extLst>
          </p:cNvPr>
          <p:cNvSpPr/>
          <p:nvPr/>
        </p:nvSpPr>
        <p:spPr>
          <a:xfrm>
            <a:off x="7418181" y="5892174"/>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a:p>
        </p:txBody>
      </p:sp>
      <p:pic>
        <p:nvPicPr>
          <p:cNvPr id="25" name="Chulo">
            <a:extLst>
              <a:ext uri="{FF2B5EF4-FFF2-40B4-BE49-F238E27FC236}">
                <a16:creationId xmlns:a16="http://schemas.microsoft.com/office/drawing/2014/main" id="{71325AD7-6496-14CD-0F22-E060FE9F981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429366" y="5709693"/>
            <a:ext cx="296361" cy="341125"/>
          </a:xfrm>
          <a:prstGeom prst="rect">
            <a:avLst/>
          </a:prstGeom>
        </p:spPr>
      </p:pic>
      <p:sp>
        <p:nvSpPr>
          <p:cNvPr id="26" name="Circulo 7">
            <a:extLst>
              <a:ext uri="{FF2B5EF4-FFF2-40B4-BE49-F238E27FC236}">
                <a16:creationId xmlns:a16="http://schemas.microsoft.com/office/drawing/2014/main" id="{76219FCC-E54A-6E41-6702-3C8722CC300B}"/>
              </a:ext>
            </a:extLst>
          </p:cNvPr>
          <p:cNvSpPr/>
          <p:nvPr/>
        </p:nvSpPr>
        <p:spPr>
          <a:xfrm>
            <a:off x="7418181" y="5502815"/>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a:p>
        </p:txBody>
      </p:sp>
      <p:pic>
        <p:nvPicPr>
          <p:cNvPr id="27" name="Chulo">
            <a:extLst>
              <a:ext uri="{FF2B5EF4-FFF2-40B4-BE49-F238E27FC236}">
                <a16:creationId xmlns:a16="http://schemas.microsoft.com/office/drawing/2014/main" id="{163533AF-A457-9FD5-414A-A781534134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413645" y="5329864"/>
            <a:ext cx="296361" cy="341125"/>
          </a:xfrm>
          <a:prstGeom prst="rect">
            <a:avLst/>
          </a:prstGeom>
        </p:spPr>
      </p:pic>
      <p:sp>
        <p:nvSpPr>
          <p:cNvPr id="28" name="Circulo 6">
            <a:extLst>
              <a:ext uri="{FF2B5EF4-FFF2-40B4-BE49-F238E27FC236}">
                <a16:creationId xmlns:a16="http://schemas.microsoft.com/office/drawing/2014/main" id="{71E299C5-1A98-9334-D25F-A2DEC5D06653}"/>
              </a:ext>
            </a:extLst>
          </p:cNvPr>
          <p:cNvSpPr/>
          <p:nvPr/>
        </p:nvSpPr>
        <p:spPr>
          <a:xfrm>
            <a:off x="7418181" y="5162126"/>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a:p>
        </p:txBody>
      </p:sp>
      <p:pic>
        <p:nvPicPr>
          <p:cNvPr id="29" name="Chulo">
            <a:extLst>
              <a:ext uri="{FF2B5EF4-FFF2-40B4-BE49-F238E27FC236}">
                <a16:creationId xmlns:a16="http://schemas.microsoft.com/office/drawing/2014/main" id="{F4BF8CE8-1DF3-DF13-C1B0-FBDA24D389A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413646" y="4991563"/>
            <a:ext cx="296361" cy="341125"/>
          </a:xfrm>
          <a:prstGeom prst="rect">
            <a:avLst/>
          </a:prstGeom>
        </p:spPr>
      </p:pic>
      <p:sp>
        <p:nvSpPr>
          <p:cNvPr id="30" name="Circulo 5">
            <a:extLst>
              <a:ext uri="{FF2B5EF4-FFF2-40B4-BE49-F238E27FC236}">
                <a16:creationId xmlns:a16="http://schemas.microsoft.com/office/drawing/2014/main" id="{93693CA5-CC40-D257-2FC4-083119CC4EC0}"/>
              </a:ext>
            </a:extLst>
          </p:cNvPr>
          <p:cNvSpPr/>
          <p:nvPr/>
        </p:nvSpPr>
        <p:spPr>
          <a:xfrm>
            <a:off x="7418181" y="4821443"/>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a:p>
        </p:txBody>
      </p:sp>
      <p:pic>
        <p:nvPicPr>
          <p:cNvPr id="31" name="Chulo">
            <a:extLst>
              <a:ext uri="{FF2B5EF4-FFF2-40B4-BE49-F238E27FC236}">
                <a16:creationId xmlns:a16="http://schemas.microsoft.com/office/drawing/2014/main" id="{DC18E444-C37C-4B4C-2CFE-613A03AE07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413646" y="4649071"/>
            <a:ext cx="296361" cy="341125"/>
          </a:xfrm>
          <a:prstGeom prst="rect">
            <a:avLst/>
          </a:prstGeom>
        </p:spPr>
      </p:pic>
      <p:sp>
        <p:nvSpPr>
          <p:cNvPr id="32" name="Circulo 4">
            <a:extLst>
              <a:ext uri="{FF2B5EF4-FFF2-40B4-BE49-F238E27FC236}">
                <a16:creationId xmlns:a16="http://schemas.microsoft.com/office/drawing/2014/main" id="{87F22777-7FB1-2764-BE40-8DB5EF27E25E}"/>
              </a:ext>
            </a:extLst>
          </p:cNvPr>
          <p:cNvSpPr/>
          <p:nvPr/>
        </p:nvSpPr>
        <p:spPr>
          <a:xfrm>
            <a:off x="7418181" y="4440197"/>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a:p>
        </p:txBody>
      </p:sp>
      <p:pic>
        <p:nvPicPr>
          <p:cNvPr id="33" name="Chulo">
            <a:extLst>
              <a:ext uri="{FF2B5EF4-FFF2-40B4-BE49-F238E27FC236}">
                <a16:creationId xmlns:a16="http://schemas.microsoft.com/office/drawing/2014/main" id="{477065D3-E137-843D-6B0F-829262E566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405866" y="4279408"/>
            <a:ext cx="296361" cy="341125"/>
          </a:xfrm>
          <a:prstGeom prst="rect">
            <a:avLst/>
          </a:prstGeom>
        </p:spPr>
      </p:pic>
      <p:sp>
        <p:nvSpPr>
          <p:cNvPr id="34" name="Circulo 3">
            <a:extLst>
              <a:ext uri="{FF2B5EF4-FFF2-40B4-BE49-F238E27FC236}">
                <a16:creationId xmlns:a16="http://schemas.microsoft.com/office/drawing/2014/main" id="{F93F1B7A-CC12-9D76-C28A-15B788E9A3C4}"/>
              </a:ext>
            </a:extLst>
          </p:cNvPr>
          <p:cNvSpPr/>
          <p:nvPr/>
        </p:nvSpPr>
        <p:spPr>
          <a:xfrm>
            <a:off x="7418181" y="4067057"/>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a:p>
        </p:txBody>
      </p:sp>
      <p:pic>
        <p:nvPicPr>
          <p:cNvPr id="35" name="Chulo">
            <a:extLst>
              <a:ext uri="{FF2B5EF4-FFF2-40B4-BE49-F238E27FC236}">
                <a16:creationId xmlns:a16="http://schemas.microsoft.com/office/drawing/2014/main" id="{4B7AF7D7-198F-1005-C794-90A680AA5C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429367" y="3905897"/>
            <a:ext cx="296361" cy="341125"/>
          </a:xfrm>
          <a:prstGeom prst="rect">
            <a:avLst/>
          </a:prstGeom>
        </p:spPr>
      </p:pic>
      <p:sp>
        <p:nvSpPr>
          <p:cNvPr id="36" name="Circulo 2">
            <a:extLst>
              <a:ext uri="{FF2B5EF4-FFF2-40B4-BE49-F238E27FC236}">
                <a16:creationId xmlns:a16="http://schemas.microsoft.com/office/drawing/2014/main" id="{DD1CF3C0-F073-6221-0295-69016506D472}"/>
              </a:ext>
            </a:extLst>
          </p:cNvPr>
          <p:cNvSpPr/>
          <p:nvPr/>
        </p:nvSpPr>
        <p:spPr>
          <a:xfrm>
            <a:off x="7418181" y="3718263"/>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a:p>
        </p:txBody>
      </p:sp>
      <p:pic>
        <p:nvPicPr>
          <p:cNvPr id="37" name="Chulo">
            <a:extLst>
              <a:ext uri="{FF2B5EF4-FFF2-40B4-BE49-F238E27FC236}">
                <a16:creationId xmlns:a16="http://schemas.microsoft.com/office/drawing/2014/main" id="{AE0E7048-48F6-F4A8-30BE-81F3A523DA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399288" y="3557741"/>
            <a:ext cx="296361" cy="341125"/>
          </a:xfrm>
          <a:prstGeom prst="rect">
            <a:avLst/>
          </a:prstGeom>
        </p:spPr>
      </p:pic>
      <p:sp>
        <p:nvSpPr>
          <p:cNvPr id="38" name="Circulo 1">
            <a:extLst>
              <a:ext uri="{FF2B5EF4-FFF2-40B4-BE49-F238E27FC236}">
                <a16:creationId xmlns:a16="http://schemas.microsoft.com/office/drawing/2014/main" id="{99092E7F-E52E-AB1D-DD28-79DD9C95AB4D}"/>
              </a:ext>
            </a:extLst>
          </p:cNvPr>
          <p:cNvSpPr/>
          <p:nvPr/>
        </p:nvSpPr>
        <p:spPr>
          <a:xfrm>
            <a:off x="7418181" y="3272119"/>
            <a:ext cx="140311" cy="141079"/>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sz="1485"/>
          </a:p>
        </p:txBody>
      </p:sp>
      <p:pic>
        <p:nvPicPr>
          <p:cNvPr id="39" name="Chulo">
            <a:extLst>
              <a:ext uri="{FF2B5EF4-FFF2-40B4-BE49-F238E27FC236}">
                <a16:creationId xmlns:a16="http://schemas.microsoft.com/office/drawing/2014/main" id="{5EE31249-C0F5-D74E-0B57-09FD37740F4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429368" y="3102717"/>
            <a:ext cx="296361" cy="341125"/>
          </a:xfrm>
          <a:prstGeom prst="rect">
            <a:avLst/>
          </a:prstGeom>
        </p:spPr>
      </p:pic>
      <p:sp>
        <p:nvSpPr>
          <p:cNvPr id="40" name="CuadroTexto 39">
            <a:extLst>
              <a:ext uri="{FF2B5EF4-FFF2-40B4-BE49-F238E27FC236}">
                <a16:creationId xmlns:a16="http://schemas.microsoft.com/office/drawing/2014/main" id="{DFEC88EF-4F01-C6B1-F32E-9B1571E5BA56}"/>
              </a:ext>
            </a:extLst>
          </p:cNvPr>
          <p:cNvSpPr txBox="1"/>
          <p:nvPr/>
        </p:nvSpPr>
        <p:spPr>
          <a:xfrm>
            <a:off x="7697290" y="3597231"/>
            <a:ext cx="804664" cy="320857"/>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Despojo</a:t>
            </a:r>
          </a:p>
        </p:txBody>
      </p:sp>
      <p:sp>
        <p:nvSpPr>
          <p:cNvPr id="41" name="CuadroTexto 40">
            <a:extLst>
              <a:ext uri="{FF2B5EF4-FFF2-40B4-BE49-F238E27FC236}">
                <a16:creationId xmlns:a16="http://schemas.microsoft.com/office/drawing/2014/main" id="{9B05B3BC-2D7A-B8BE-42DB-8719D47FC31F}"/>
              </a:ext>
            </a:extLst>
          </p:cNvPr>
          <p:cNvSpPr txBox="1"/>
          <p:nvPr/>
        </p:nvSpPr>
        <p:spPr>
          <a:xfrm>
            <a:off x="7697290" y="3153342"/>
            <a:ext cx="889592" cy="320857"/>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Amenaza</a:t>
            </a:r>
          </a:p>
        </p:txBody>
      </p:sp>
      <p:sp>
        <p:nvSpPr>
          <p:cNvPr id="42" name="CuadroTexto 41">
            <a:extLst>
              <a:ext uri="{FF2B5EF4-FFF2-40B4-BE49-F238E27FC236}">
                <a16:creationId xmlns:a16="http://schemas.microsoft.com/office/drawing/2014/main" id="{765210AD-BD68-A667-DE62-F8C62D916461}"/>
              </a:ext>
            </a:extLst>
          </p:cNvPr>
          <p:cNvSpPr txBox="1"/>
          <p:nvPr/>
        </p:nvSpPr>
        <p:spPr>
          <a:xfrm>
            <a:off x="7697291" y="5360031"/>
            <a:ext cx="1670461" cy="320857"/>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Violencia Sexual</a:t>
            </a:r>
          </a:p>
        </p:txBody>
      </p:sp>
      <p:sp>
        <p:nvSpPr>
          <p:cNvPr id="43" name="CuadroTexto 42">
            <a:extLst>
              <a:ext uri="{FF2B5EF4-FFF2-40B4-BE49-F238E27FC236}">
                <a16:creationId xmlns:a16="http://schemas.microsoft.com/office/drawing/2014/main" id="{C31BB248-7246-0D0E-6D4D-D7120863A834}"/>
              </a:ext>
            </a:extLst>
          </p:cNvPr>
          <p:cNvSpPr txBox="1"/>
          <p:nvPr/>
        </p:nvSpPr>
        <p:spPr>
          <a:xfrm>
            <a:off x="7697291" y="3970774"/>
            <a:ext cx="1167101" cy="320857"/>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Desaparición </a:t>
            </a:r>
          </a:p>
        </p:txBody>
      </p:sp>
      <p:sp>
        <p:nvSpPr>
          <p:cNvPr id="44" name="CuadroTexto 43">
            <a:extLst>
              <a:ext uri="{FF2B5EF4-FFF2-40B4-BE49-F238E27FC236}">
                <a16:creationId xmlns:a16="http://schemas.microsoft.com/office/drawing/2014/main" id="{7CCA356B-5353-0AE2-C924-7AFE59D1A5E0}"/>
              </a:ext>
            </a:extLst>
          </p:cNvPr>
          <p:cNvSpPr txBox="1"/>
          <p:nvPr/>
        </p:nvSpPr>
        <p:spPr>
          <a:xfrm>
            <a:off x="7697291" y="4306147"/>
            <a:ext cx="1470604" cy="320857"/>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Desplazamiento </a:t>
            </a:r>
          </a:p>
        </p:txBody>
      </p:sp>
      <p:sp>
        <p:nvSpPr>
          <p:cNvPr id="45" name="CuadroTexto 44">
            <a:extLst>
              <a:ext uri="{FF2B5EF4-FFF2-40B4-BE49-F238E27FC236}">
                <a16:creationId xmlns:a16="http://schemas.microsoft.com/office/drawing/2014/main" id="{9F589943-1002-2F9D-F9FF-1ADA59380901}"/>
              </a:ext>
            </a:extLst>
          </p:cNvPr>
          <p:cNvSpPr txBox="1"/>
          <p:nvPr/>
        </p:nvSpPr>
        <p:spPr>
          <a:xfrm>
            <a:off x="7697291" y="4647061"/>
            <a:ext cx="1374720" cy="320857"/>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Reclutamiento</a:t>
            </a:r>
          </a:p>
        </p:txBody>
      </p:sp>
      <p:sp>
        <p:nvSpPr>
          <p:cNvPr id="46" name="CuadroTexto 45">
            <a:extLst>
              <a:ext uri="{FF2B5EF4-FFF2-40B4-BE49-F238E27FC236}">
                <a16:creationId xmlns:a16="http://schemas.microsoft.com/office/drawing/2014/main" id="{DB01F279-1017-911F-37D0-8F040B8902FB}"/>
              </a:ext>
            </a:extLst>
          </p:cNvPr>
          <p:cNvSpPr txBox="1"/>
          <p:nvPr/>
        </p:nvSpPr>
        <p:spPr>
          <a:xfrm>
            <a:off x="7697290" y="5027263"/>
            <a:ext cx="889592" cy="320857"/>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Tortura</a:t>
            </a:r>
          </a:p>
        </p:txBody>
      </p:sp>
      <p:sp>
        <p:nvSpPr>
          <p:cNvPr id="47" name="CuadroTexto 46">
            <a:extLst>
              <a:ext uri="{FF2B5EF4-FFF2-40B4-BE49-F238E27FC236}">
                <a16:creationId xmlns:a16="http://schemas.microsoft.com/office/drawing/2014/main" id="{32CA6C46-D27D-EB89-160A-7BD12845268D}"/>
              </a:ext>
            </a:extLst>
          </p:cNvPr>
          <p:cNvSpPr txBox="1"/>
          <p:nvPr/>
        </p:nvSpPr>
        <p:spPr>
          <a:xfrm>
            <a:off x="7697290" y="5733970"/>
            <a:ext cx="963433" cy="549381"/>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Secuestro</a:t>
            </a:r>
          </a:p>
          <a:p>
            <a:endParaRPr lang="es-MX" sz="1485" b="1" dirty="0">
              <a:solidFill>
                <a:schemeClr val="bg1"/>
              </a:solidFill>
              <a:latin typeface="Arial Narrow" panose="020B0604020202020204" pitchFamily="34" charset="0"/>
              <a:cs typeface="Arial Narrow" panose="020B0604020202020204" pitchFamily="34" charset="0"/>
            </a:endParaRPr>
          </a:p>
        </p:txBody>
      </p:sp>
      <p:sp>
        <p:nvSpPr>
          <p:cNvPr id="48" name="CuadroTexto 47">
            <a:extLst>
              <a:ext uri="{FF2B5EF4-FFF2-40B4-BE49-F238E27FC236}">
                <a16:creationId xmlns:a16="http://schemas.microsoft.com/office/drawing/2014/main" id="{CB4FCF66-6096-ABCC-ABC2-22BA57DEC505}"/>
              </a:ext>
            </a:extLst>
          </p:cNvPr>
          <p:cNvSpPr txBox="1"/>
          <p:nvPr/>
        </p:nvSpPr>
        <p:spPr>
          <a:xfrm>
            <a:off x="7697291" y="6103229"/>
            <a:ext cx="1023054" cy="320857"/>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Homicidio</a:t>
            </a:r>
          </a:p>
        </p:txBody>
      </p:sp>
      <p:sp>
        <p:nvSpPr>
          <p:cNvPr id="49" name="CuadroTexto 48">
            <a:extLst>
              <a:ext uri="{FF2B5EF4-FFF2-40B4-BE49-F238E27FC236}">
                <a16:creationId xmlns:a16="http://schemas.microsoft.com/office/drawing/2014/main" id="{2C87F62B-E1AF-F236-9AD4-1934112B4EEE}"/>
              </a:ext>
            </a:extLst>
          </p:cNvPr>
          <p:cNvSpPr txBox="1"/>
          <p:nvPr/>
        </p:nvSpPr>
        <p:spPr>
          <a:xfrm>
            <a:off x="7697291" y="6522126"/>
            <a:ext cx="1374720" cy="320857"/>
          </a:xfrm>
          <a:prstGeom prst="rect">
            <a:avLst/>
          </a:prstGeom>
          <a:noFill/>
        </p:spPr>
        <p:txBody>
          <a:bodyPr wrap="square" rtlCol="0">
            <a:spAutoFit/>
          </a:bodyPr>
          <a:lstStyle/>
          <a:p>
            <a:r>
              <a:rPr lang="es-MX" sz="1485" b="1" dirty="0">
                <a:solidFill>
                  <a:schemeClr val="bg1"/>
                </a:solidFill>
                <a:latin typeface="Arial Narrow" panose="020B0604020202020204" pitchFamily="34" charset="0"/>
                <a:cs typeface="Arial Narrow" panose="020B0604020202020204" pitchFamily="34" charset="0"/>
              </a:rPr>
              <a:t>Confinamiento</a:t>
            </a:r>
          </a:p>
        </p:txBody>
      </p:sp>
      <p:pic>
        <p:nvPicPr>
          <p:cNvPr id="21" name="Chulo">
            <a:extLst>
              <a:ext uri="{FF2B5EF4-FFF2-40B4-BE49-F238E27FC236}">
                <a16:creationId xmlns:a16="http://schemas.microsoft.com/office/drawing/2014/main" id="{254F162B-D816-D388-5B3E-8D10FF6F1D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 uri="{837473B0-CC2E-450A-ABE3-18F120FF3D39}">
                <a1611:picAttrSrcUrl xmlns="" xmlns:a1611="http://schemas.microsoft.com/office/drawing/2016/11/main" r:id="rId5"/>
              </a:ext>
            </a:extLst>
          </a:blip>
          <a:stretch>
            <a:fillRect/>
          </a:stretch>
        </p:blipFill>
        <p:spPr>
          <a:xfrm>
            <a:off x="7404829" y="6477586"/>
            <a:ext cx="296361" cy="341125"/>
          </a:xfrm>
          <a:prstGeom prst="rect">
            <a:avLst/>
          </a:prstGeom>
        </p:spPr>
      </p:pic>
      <p:sp>
        <p:nvSpPr>
          <p:cNvPr id="53" name="CuadroTexto 52">
            <a:extLst>
              <a:ext uri="{FF2B5EF4-FFF2-40B4-BE49-F238E27FC236}">
                <a16:creationId xmlns:a16="http://schemas.microsoft.com/office/drawing/2014/main" id="{38D62CE0-39E1-3CB1-3BB7-81FDC6479001}"/>
              </a:ext>
            </a:extLst>
          </p:cNvPr>
          <p:cNvSpPr txBox="1"/>
          <p:nvPr/>
        </p:nvSpPr>
        <p:spPr>
          <a:xfrm>
            <a:off x="7037340" y="2399660"/>
            <a:ext cx="2606725" cy="777905"/>
          </a:xfrm>
          <a:prstGeom prst="rect">
            <a:avLst/>
          </a:prstGeom>
          <a:noFill/>
        </p:spPr>
        <p:txBody>
          <a:bodyPr wrap="square" rtlCol="0">
            <a:spAutoFit/>
          </a:bodyPr>
          <a:lstStyle/>
          <a:p>
            <a:pPr algn="ctr"/>
            <a:r>
              <a:rPr lang="es-CO" sz="1485" b="1" i="1" dirty="0">
                <a:solidFill>
                  <a:schemeClr val="bg1"/>
                </a:solidFill>
              </a:rPr>
              <a:t>Hechos ocurridos a las víctimas del conflicto armado</a:t>
            </a:r>
          </a:p>
          <a:p>
            <a:pPr algn="ctr"/>
            <a:endParaRPr lang="es-CO" sz="1485" b="1" i="1" dirty="0">
              <a:solidFill>
                <a:schemeClr val="bg1"/>
              </a:solidFill>
            </a:endParaRPr>
          </a:p>
        </p:txBody>
      </p:sp>
      <p:sp>
        <p:nvSpPr>
          <p:cNvPr id="4" name="4 C">
            <a:extLst>
              <a:ext uri="{FF2B5EF4-FFF2-40B4-BE49-F238E27FC236}">
                <a16:creationId xmlns:a16="http://schemas.microsoft.com/office/drawing/2014/main" id="{4BDF4D0C-BC7F-9246-B55E-971CE3968941}"/>
              </a:ext>
            </a:extLst>
          </p:cNvPr>
          <p:cNvSpPr/>
          <p:nvPr/>
        </p:nvSpPr>
        <p:spPr>
          <a:xfrm>
            <a:off x="-808143" y="432856"/>
            <a:ext cx="3762113" cy="1566451"/>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pic>
        <p:nvPicPr>
          <p:cNvPr id="8" name="Picture 7">
            <a:extLst>
              <a:ext uri="{FF2B5EF4-FFF2-40B4-BE49-F238E27FC236}">
                <a16:creationId xmlns:a16="http://schemas.microsoft.com/office/drawing/2014/main" id="{2F1111DB-DE37-92F6-319F-0263CD119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74" y="432856"/>
            <a:ext cx="3060044" cy="1566451"/>
          </a:xfrm>
          <a:prstGeom prst="rect">
            <a:avLst/>
          </a:prstGeom>
        </p:spPr>
      </p:pic>
      <p:sp>
        <p:nvSpPr>
          <p:cNvPr id="5" name="Rounded Rectangle 4">
            <a:extLst>
              <a:ext uri="{FF2B5EF4-FFF2-40B4-BE49-F238E27FC236}">
                <a16:creationId xmlns:a16="http://schemas.microsoft.com/office/drawing/2014/main" id="{6165D9F7-40BB-57C5-A897-EDBA385B7B91}"/>
              </a:ext>
            </a:extLst>
          </p:cNvPr>
          <p:cNvSpPr/>
          <p:nvPr/>
        </p:nvSpPr>
        <p:spPr>
          <a:xfrm>
            <a:off x="4403079" y="1548553"/>
            <a:ext cx="5939352" cy="583195"/>
          </a:xfrm>
          <a:prstGeom prst="round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7" name="TextBox 6">
            <a:extLst>
              <a:ext uri="{FF2B5EF4-FFF2-40B4-BE49-F238E27FC236}">
                <a16:creationId xmlns:a16="http://schemas.microsoft.com/office/drawing/2014/main" id="{C239918B-7C91-CA4A-3E4C-5947BE833B8B}"/>
              </a:ext>
            </a:extLst>
          </p:cNvPr>
          <p:cNvSpPr txBox="1"/>
          <p:nvPr/>
        </p:nvSpPr>
        <p:spPr>
          <a:xfrm>
            <a:off x="4602764" y="1574128"/>
            <a:ext cx="5335496" cy="523220"/>
          </a:xfrm>
          <a:prstGeom prst="rect">
            <a:avLst/>
          </a:prstGeom>
          <a:noFill/>
        </p:spPr>
        <p:txBody>
          <a:bodyPr wrap="square" rtlCol="0">
            <a:spAutoFit/>
          </a:bodyPr>
          <a:lstStyle/>
          <a:p>
            <a:r>
              <a:rPr lang="es-CO" sz="1400" b="1" dirty="0">
                <a:solidFill>
                  <a:schemeClr val="bg1">
                    <a:lumMod val="95000"/>
                  </a:schemeClr>
                </a:solidFill>
                <a:latin typeface="Arial" panose="020B0604020202020204" pitchFamily="34" charset="0"/>
                <a:cs typeface="Arial" panose="020B0604020202020204" pitchFamily="34" charset="0"/>
              </a:rPr>
              <a:t>Encuentra las palabras que corresponden a algunos de los hechos victimizantes del conflicto armado en Colombia.</a:t>
            </a:r>
          </a:p>
        </p:txBody>
      </p:sp>
      <p:pic>
        <p:nvPicPr>
          <p:cNvPr id="10" name="Picture 9">
            <a:extLst>
              <a:ext uri="{FF2B5EF4-FFF2-40B4-BE49-F238E27FC236}">
                <a16:creationId xmlns:a16="http://schemas.microsoft.com/office/drawing/2014/main" id="{2A1040A2-4F1D-D143-6CF5-C0B41C2EDEFE}"/>
              </a:ext>
            </a:extLst>
          </p:cNvPr>
          <p:cNvPicPr>
            <a:picLocks noChangeAspect="1"/>
          </p:cNvPicPr>
          <p:nvPr/>
        </p:nvPicPr>
        <p:blipFill>
          <a:blip r:embed="rId7"/>
          <a:stretch>
            <a:fillRect/>
          </a:stretch>
        </p:blipFill>
        <p:spPr>
          <a:xfrm flipH="1">
            <a:off x="4260978" y="1606785"/>
            <a:ext cx="361497" cy="331096"/>
          </a:xfrm>
          <a:prstGeom prst="rect">
            <a:avLst/>
          </a:prstGeom>
        </p:spPr>
      </p:pic>
    </p:spTree>
    <p:extLst>
      <p:ext uri="{BB962C8B-B14F-4D97-AF65-F5344CB8AC3E}">
        <p14:creationId xmlns:p14="http://schemas.microsoft.com/office/powerpoint/2010/main" val="1472052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nextCondLst>
                <p:cond evt="onClick" delay="0">
                  <p:tgtEl>
                    <p:spTgt spid="22"/>
                  </p:tgtEl>
                </p:cond>
              </p:nextCondLst>
            </p:seq>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nextCondLst>
                <p:cond evt="onClick" delay="0">
                  <p:tgtEl>
                    <p:spTgt spid="26"/>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childTnLst>
                          </p:cTn>
                        </p:par>
                      </p:childTnLst>
                    </p:cTn>
                  </p:par>
                </p:childTnLst>
              </p:cTn>
              <p:nextCondLst>
                <p:cond evt="onClick" delay="0">
                  <p:tgtEl>
                    <p:spTgt spid="32"/>
                  </p:tgtEl>
                </p:cond>
              </p:nextCondLst>
            </p:seq>
            <p:seq concurrent="1" nextAc="seek">
              <p:cTn id="58" restart="whenNotActive" fill="hold" evtFilter="cancelBubble" nodeType="interactiveSeq">
                <p:stCondLst>
                  <p:cond evt="onClick" delay="0">
                    <p:tgtEl>
                      <p:spTgt spid="34"/>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Effect transition="in" filter="fade">
                                      <p:cBhvr>
                                        <p:cTn id="65" dur="500"/>
                                        <p:tgtEl>
                                          <p:spTgt spid="35"/>
                                        </p:tgtEl>
                                      </p:cBhvr>
                                    </p:animEffect>
                                  </p:childTnLst>
                                </p:cTn>
                              </p:par>
                            </p:childTnLst>
                          </p:cTn>
                        </p:par>
                      </p:childTnLst>
                    </p:cTn>
                  </p:par>
                </p:childTnLst>
              </p:cTn>
              <p:nextCondLst>
                <p:cond evt="onClick" delay="0">
                  <p:tgtEl>
                    <p:spTgt spid="34"/>
                  </p:tgtEl>
                </p:cond>
              </p:nextCondLst>
            </p:seq>
            <p:seq concurrent="1" nextAc="seek">
              <p:cTn id="66" restart="whenNotActive" fill="hold" evtFilter="cancelBubble" nodeType="interactiveSeq">
                <p:stCondLst>
                  <p:cond evt="onClick" delay="0">
                    <p:tgtEl>
                      <p:spTgt spid="36"/>
                    </p:tgtEl>
                  </p:cond>
                </p:stCondLst>
                <p:endSync evt="end" delay="0">
                  <p:rtn val="all"/>
                </p:endSync>
                <p:childTnLst>
                  <p:par>
                    <p:cTn id="67" fill="hold">
                      <p:stCondLst>
                        <p:cond delay="0"/>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500" fill="hold"/>
                                        <p:tgtEl>
                                          <p:spTgt spid="37"/>
                                        </p:tgtEl>
                                        <p:attrNameLst>
                                          <p:attrName>ppt_w</p:attrName>
                                        </p:attrNameLst>
                                      </p:cBhvr>
                                      <p:tavLst>
                                        <p:tav tm="0">
                                          <p:val>
                                            <p:fltVal val="0"/>
                                          </p:val>
                                        </p:tav>
                                        <p:tav tm="100000">
                                          <p:val>
                                            <p:strVal val="#ppt_w"/>
                                          </p:val>
                                        </p:tav>
                                      </p:tavLst>
                                    </p:anim>
                                    <p:anim calcmode="lin" valueType="num">
                                      <p:cBhvr>
                                        <p:cTn id="72" dur="500" fill="hold"/>
                                        <p:tgtEl>
                                          <p:spTgt spid="37"/>
                                        </p:tgtEl>
                                        <p:attrNameLst>
                                          <p:attrName>ppt_h</p:attrName>
                                        </p:attrNameLst>
                                      </p:cBhvr>
                                      <p:tavLst>
                                        <p:tav tm="0">
                                          <p:val>
                                            <p:fltVal val="0"/>
                                          </p:val>
                                        </p:tav>
                                        <p:tav tm="100000">
                                          <p:val>
                                            <p:strVal val="#ppt_h"/>
                                          </p:val>
                                        </p:tav>
                                      </p:tavLst>
                                    </p:anim>
                                    <p:animEffect transition="in" filter="fade">
                                      <p:cBhvr>
                                        <p:cTn id="73" dur="500"/>
                                        <p:tgtEl>
                                          <p:spTgt spid="37"/>
                                        </p:tgtEl>
                                      </p:cBhvr>
                                    </p:animEffect>
                                  </p:childTnLst>
                                </p:cTn>
                              </p:par>
                            </p:childTnLst>
                          </p:cTn>
                        </p:par>
                      </p:childTnLst>
                    </p:cTn>
                  </p:par>
                </p:childTnLst>
              </p:cTn>
              <p:nextCondLst>
                <p:cond evt="onClick" delay="0">
                  <p:tgtEl>
                    <p:spTgt spid="36"/>
                  </p:tgtEl>
                </p:cond>
              </p:nextCondLst>
            </p:seq>
            <p:seq concurrent="1" nextAc="seek">
              <p:cTn id="74" restart="whenNotActive" fill="hold" evtFilter="cancelBubble" nodeType="interactiveSeq">
                <p:stCondLst>
                  <p:cond evt="onClick" delay="0">
                    <p:tgtEl>
                      <p:spTgt spid="3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p:cTn id="79" dur="500" fill="hold"/>
                                        <p:tgtEl>
                                          <p:spTgt spid="39"/>
                                        </p:tgtEl>
                                        <p:attrNameLst>
                                          <p:attrName>ppt_w</p:attrName>
                                        </p:attrNameLst>
                                      </p:cBhvr>
                                      <p:tavLst>
                                        <p:tav tm="0">
                                          <p:val>
                                            <p:fltVal val="0"/>
                                          </p:val>
                                        </p:tav>
                                        <p:tav tm="100000">
                                          <p:val>
                                            <p:strVal val="#ppt_w"/>
                                          </p:val>
                                        </p:tav>
                                      </p:tavLst>
                                    </p:anim>
                                    <p:anim calcmode="lin" valueType="num">
                                      <p:cBhvr>
                                        <p:cTn id="80" dur="500" fill="hold"/>
                                        <p:tgtEl>
                                          <p:spTgt spid="39"/>
                                        </p:tgtEl>
                                        <p:attrNameLst>
                                          <p:attrName>ppt_h</p:attrName>
                                        </p:attrNameLst>
                                      </p:cBhvr>
                                      <p:tavLst>
                                        <p:tav tm="0">
                                          <p:val>
                                            <p:fltVal val="0"/>
                                          </p:val>
                                        </p:tav>
                                        <p:tav tm="100000">
                                          <p:val>
                                            <p:strVal val="#ppt_h"/>
                                          </p:val>
                                        </p:tav>
                                      </p:tavLst>
                                    </p:anim>
                                    <p:animEffect transition="in" filter="fade">
                                      <p:cBhvr>
                                        <p:cTn id="81" dur="500"/>
                                        <p:tgtEl>
                                          <p:spTgt spid="39"/>
                                        </p:tgtEl>
                                      </p:cBhvr>
                                    </p:animEffect>
                                  </p:childTnLst>
                                </p:cTn>
                              </p:par>
                            </p:childTnLst>
                          </p:cTn>
                        </p:par>
                      </p:childTnLst>
                    </p:cTn>
                  </p:par>
                </p:childTnLst>
              </p:cTn>
              <p:nextCondLst>
                <p:cond evt="onClick" delay="0">
                  <p:tgtEl>
                    <p:spTgt spid="3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3A7F2F-9806-81DF-E4B6-7509E20B6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7" name="Texto 3">
            <a:extLst>
              <a:ext uri="{FF2B5EF4-FFF2-40B4-BE49-F238E27FC236}">
                <a16:creationId xmlns:a16="http://schemas.microsoft.com/office/drawing/2014/main" id="{476CE1AA-E0AF-76ED-D8E9-5E7453D7A0B0}"/>
              </a:ext>
            </a:extLst>
          </p:cNvPr>
          <p:cNvSpPr/>
          <p:nvPr/>
        </p:nvSpPr>
        <p:spPr>
          <a:xfrm>
            <a:off x="1198904" y="4858313"/>
            <a:ext cx="2082544" cy="998943"/>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90" dirty="0">
                <a:solidFill>
                  <a:srgbClr val="7030A0"/>
                </a:solidFill>
                <a:latin typeface="Arial" panose="020B0604020202020204" pitchFamily="34" charset="0"/>
                <a:cs typeface="Arial" panose="020B0604020202020204" pitchFamily="34" charset="0"/>
              </a:rPr>
              <a:t>Leer, estudiar, investigar y oír a las víctimas permite conocer la verdad acerca del conflicto armado y garantizar que no se repita la guerra. </a:t>
            </a:r>
          </a:p>
        </p:txBody>
      </p:sp>
      <p:sp>
        <p:nvSpPr>
          <p:cNvPr id="16" name="Texto 4">
            <a:extLst>
              <a:ext uri="{FF2B5EF4-FFF2-40B4-BE49-F238E27FC236}">
                <a16:creationId xmlns:a16="http://schemas.microsoft.com/office/drawing/2014/main" id="{977591D6-31BE-D58C-F7B9-77B2EA2811E9}"/>
              </a:ext>
            </a:extLst>
          </p:cNvPr>
          <p:cNvSpPr/>
          <p:nvPr/>
        </p:nvSpPr>
        <p:spPr>
          <a:xfrm>
            <a:off x="1193193" y="6090575"/>
            <a:ext cx="2088254" cy="998943"/>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90" dirty="0">
                <a:solidFill>
                  <a:srgbClr val="7030A0"/>
                </a:solidFill>
                <a:latin typeface="Arial" panose="020B0604020202020204" pitchFamily="34" charset="0"/>
                <a:cs typeface="Arial" panose="020B0604020202020204" pitchFamily="34" charset="0"/>
              </a:rPr>
              <a:t>La devolución de tierras es una medida muy importantes para ayudar a remediar a las víctimas.</a:t>
            </a:r>
          </a:p>
        </p:txBody>
      </p:sp>
      <p:sp>
        <p:nvSpPr>
          <p:cNvPr id="19" name="Texto 2">
            <a:extLst>
              <a:ext uri="{FF2B5EF4-FFF2-40B4-BE49-F238E27FC236}">
                <a16:creationId xmlns:a16="http://schemas.microsoft.com/office/drawing/2014/main" id="{C9AE5B5F-A226-8D4A-B864-0DE381F0DFA7}"/>
              </a:ext>
            </a:extLst>
          </p:cNvPr>
          <p:cNvSpPr/>
          <p:nvPr/>
        </p:nvSpPr>
        <p:spPr>
          <a:xfrm>
            <a:off x="1197763" y="3610872"/>
            <a:ext cx="2083684" cy="998943"/>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90" dirty="0">
                <a:solidFill>
                  <a:srgbClr val="7030A0"/>
                </a:solidFill>
                <a:latin typeface="Arial" panose="020B0604020202020204" pitchFamily="34" charset="0"/>
                <a:cs typeface="Arial" panose="020B0604020202020204" pitchFamily="34" charset="0"/>
              </a:rPr>
              <a:t>La Justicia para la paz permite  saber quienes son los responsables de los daños en la guerra, castigarlos y corregirlos para que nunca vuelvan a suceder. </a:t>
            </a:r>
          </a:p>
        </p:txBody>
      </p:sp>
      <p:sp>
        <p:nvSpPr>
          <p:cNvPr id="24" name="Texto 1">
            <a:extLst>
              <a:ext uri="{FF2B5EF4-FFF2-40B4-BE49-F238E27FC236}">
                <a16:creationId xmlns:a16="http://schemas.microsoft.com/office/drawing/2014/main" id="{269C3606-43B4-E502-8A53-7C2CBA3558A9}"/>
              </a:ext>
            </a:extLst>
          </p:cNvPr>
          <p:cNvSpPr/>
          <p:nvPr/>
        </p:nvSpPr>
        <p:spPr>
          <a:xfrm>
            <a:off x="1196687" y="2454195"/>
            <a:ext cx="2083684" cy="998943"/>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90" dirty="0">
                <a:solidFill>
                  <a:srgbClr val="7030A0"/>
                </a:solidFill>
                <a:latin typeface="Arial" panose="020B0604020202020204" pitchFamily="34" charset="0"/>
                <a:cs typeface="Arial" panose="020B0604020202020204" pitchFamily="34" charset="0"/>
              </a:rPr>
              <a:t>La búsqueda de personas desaparecidas es importante para ayudar sanar el dolor de las víctimas y saber lo que les paso a sus seres queridos</a:t>
            </a:r>
            <a:r>
              <a:rPr lang="es-CO" sz="990" dirty="0">
                <a:solidFill>
                  <a:srgbClr val="7030A0"/>
                </a:solidFill>
              </a:rPr>
              <a:t>.</a:t>
            </a:r>
          </a:p>
        </p:txBody>
      </p:sp>
      <p:pic>
        <p:nvPicPr>
          <p:cNvPr id="48" name="Lapiz 1">
            <a:extLst>
              <a:ext uri="{FF2B5EF4-FFF2-40B4-BE49-F238E27FC236}">
                <a16:creationId xmlns:a16="http://schemas.microsoft.com/office/drawing/2014/main" id="{295156BF-B124-DB4D-6377-0FF278ECF2F3}"/>
              </a:ext>
            </a:extLst>
          </p:cNvPr>
          <p:cNvPicPr>
            <a:picLocks noChangeAspect="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r="5703"/>
          <a:stretch/>
        </p:blipFill>
        <p:spPr>
          <a:xfrm>
            <a:off x="661419" y="2719167"/>
            <a:ext cx="487672" cy="460598"/>
          </a:xfrm>
          <a:prstGeom prst="rect">
            <a:avLst/>
          </a:prstGeom>
        </p:spPr>
      </p:pic>
      <p:pic>
        <p:nvPicPr>
          <p:cNvPr id="57" name="Lapiz 2">
            <a:extLst>
              <a:ext uri="{FF2B5EF4-FFF2-40B4-BE49-F238E27FC236}">
                <a16:creationId xmlns:a16="http://schemas.microsoft.com/office/drawing/2014/main" id="{44261F8C-9967-C310-5FB9-D5D59020D07E}"/>
              </a:ext>
            </a:extLst>
          </p:cNvPr>
          <p:cNvPicPr>
            <a:picLocks noChangeAspect="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r="5703"/>
          <a:stretch/>
        </p:blipFill>
        <p:spPr>
          <a:xfrm>
            <a:off x="627397" y="3736374"/>
            <a:ext cx="487672" cy="460598"/>
          </a:xfrm>
          <a:prstGeom prst="rect">
            <a:avLst/>
          </a:prstGeom>
        </p:spPr>
      </p:pic>
      <p:pic>
        <p:nvPicPr>
          <p:cNvPr id="58" name="Lapiz 3">
            <a:extLst>
              <a:ext uri="{FF2B5EF4-FFF2-40B4-BE49-F238E27FC236}">
                <a16:creationId xmlns:a16="http://schemas.microsoft.com/office/drawing/2014/main" id="{70D438D5-C620-0356-A5F3-720301A82ED1}"/>
              </a:ext>
            </a:extLst>
          </p:cNvPr>
          <p:cNvPicPr>
            <a:picLocks noChangeAspect="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r="5703"/>
          <a:stretch/>
        </p:blipFill>
        <p:spPr>
          <a:xfrm>
            <a:off x="640404" y="5077777"/>
            <a:ext cx="487672" cy="460598"/>
          </a:xfrm>
          <a:prstGeom prst="rect">
            <a:avLst/>
          </a:prstGeom>
        </p:spPr>
      </p:pic>
      <p:pic>
        <p:nvPicPr>
          <p:cNvPr id="59" name="Lapiz 4">
            <a:extLst>
              <a:ext uri="{FF2B5EF4-FFF2-40B4-BE49-F238E27FC236}">
                <a16:creationId xmlns:a16="http://schemas.microsoft.com/office/drawing/2014/main" id="{17E4205D-E9E2-37E6-6C25-5412B655777C}"/>
              </a:ext>
            </a:extLst>
          </p:cNvPr>
          <p:cNvPicPr>
            <a:picLocks noChangeAspect="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r="5703"/>
          <a:stretch/>
        </p:blipFill>
        <p:spPr>
          <a:xfrm>
            <a:off x="643485" y="6097715"/>
            <a:ext cx="487672" cy="460598"/>
          </a:xfrm>
          <a:prstGeom prst="rect">
            <a:avLst/>
          </a:prstGeom>
        </p:spPr>
      </p:pic>
      <p:sp>
        <p:nvSpPr>
          <p:cNvPr id="12" name="4 C">
            <a:extLst>
              <a:ext uri="{FF2B5EF4-FFF2-40B4-BE49-F238E27FC236}">
                <a16:creationId xmlns:a16="http://schemas.microsoft.com/office/drawing/2014/main" id="{045BEB55-9622-DFD3-62F7-5FB521EC48E0}"/>
              </a:ext>
            </a:extLst>
          </p:cNvPr>
          <p:cNvSpPr/>
          <p:nvPr/>
        </p:nvSpPr>
        <p:spPr>
          <a:xfrm rot="5400000">
            <a:off x="1249634" y="-1176221"/>
            <a:ext cx="1278114" cy="4008080"/>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pic>
        <p:nvPicPr>
          <p:cNvPr id="11" name="Picture 10">
            <a:extLst>
              <a:ext uri="{FF2B5EF4-FFF2-40B4-BE49-F238E27FC236}">
                <a16:creationId xmlns:a16="http://schemas.microsoft.com/office/drawing/2014/main" id="{6F26DD98-37D6-DCAD-1539-BF1F56C67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97" y="54108"/>
            <a:ext cx="3063199" cy="1568064"/>
          </a:xfrm>
          <a:prstGeom prst="rect">
            <a:avLst/>
          </a:prstGeom>
        </p:spPr>
      </p:pic>
      <p:pic>
        <p:nvPicPr>
          <p:cNvPr id="17" name="Picture 16">
            <a:extLst>
              <a:ext uri="{FF2B5EF4-FFF2-40B4-BE49-F238E27FC236}">
                <a16:creationId xmlns:a16="http://schemas.microsoft.com/office/drawing/2014/main" id="{B8BDF9D6-AAD1-D76B-6EDF-88F5A9DB68E4}"/>
              </a:ext>
            </a:extLst>
          </p:cNvPr>
          <p:cNvPicPr>
            <a:picLocks noChangeAspect="1"/>
          </p:cNvPicPr>
          <p:nvPr/>
        </p:nvPicPr>
        <p:blipFill>
          <a:blip r:embed="rId6"/>
          <a:stretch>
            <a:fillRect/>
          </a:stretch>
        </p:blipFill>
        <p:spPr>
          <a:xfrm>
            <a:off x="7879528" y="4808212"/>
            <a:ext cx="1073567" cy="690511"/>
          </a:xfrm>
          <a:prstGeom prst="rect">
            <a:avLst/>
          </a:prstGeom>
        </p:spPr>
      </p:pic>
      <p:sp>
        <p:nvSpPr>
          <p:cNvPr id="29" name="4 C">
            <a:extLst>
              <a:ext uri="{FF2B5EF4-FFF2-40B4-BE49-F238E27FC236}">
                <a16:creationId xmlns:a16="http://schemas.microsoft.com/office/drawing/2014/main" id="{4EA5CB97-07CE-51D6-09D8-9C1A88EF86E6}"/>
              </a:ext>
            </a:extLst>
          </p:cNvPr>
          <p:cNvSpPr/>
          <p:nvPr/>
        </p:nvSpPr>
        <p:spPr>
          <a:xfrm>
            <a:off x="7540785" y="2137940"/>
            <a:ext cx="1722909" cy="1071050"/>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sp>
        <p:nvSpPr>
          <p:cNvPr id="31" name="4 C">
            <a:extLst>
              <a:ext uri="{FF2B5EF4-FFF2-40B4-BE49-F238E27FC236}">
                <a16:creationId xmlns:a16="http://schemas.microsoft.com/office/drawing/2014/main" id="{894BDABF-452F-CC8B-6991-368A469A8CD5}"/>
              </a:ext>
            </a:extLst>
          </p:cNvPr>
          <p:cNvSpPr/>
          <p:nvPr/>
        </p:nvSpPr>
        <p:spPr>
          <a:xfrm>
            <a:off x="7582088" y="4642690"/>
            <a:ext cx="1722909" cy="1071050"/>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sp>
        <p:nvSpPr>
          <p:cNvPr id="33" name="4 C">
            <a:extLst>
              <a:ext uri="{FF2B5EF4-FFF2-40B4-BE49-F238E27FC236}">
                <a16:creationId xmlns:a16="http://schemas.microsoft.com/office/drawing/2014/main" id="{776EDE13-0C39-402F-CF71-77462525E7C2}"/>
              </a:ext>
            </a:extLst>
          </p:cNvPr>
          <p:cNvSpPr/>
          <p:nvPr/>
        </p:nvSpPr>
        <p:spPr>
          <a:xfrm>
            <a:off x="7582088" y="3403918"/>
            <a:ext cx="1722909" cy="1071050"/>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pic>
        <p:nvPicPr>
          <p:cNvPr id="25" name="Picture 24">
            <a:extLst>
              <a:ext uri="{FF2B5EF4-FFF2-40B4-BE49-F238E27FC236}">
                <a16:creationId xmlns:a16="http://schemas.microsoft.com/office/drawing/2014/main" id="{08D3C378-B0B0-9057-5277-22E06DF86C01}"/>
              </a:ext>
            </a:extLst>
          </p:cNvPr>
          <p:cNvPicPr>
            <a:picLocks noChangeAspect="1"/>
          </p:cNvPicPr>
          <p:nvPr/>
        </p:nvPicPr>
        <p:blipFill>
          <a:blip r:embed="rId7"/>
          <a:stretch>
            <a:fillRect/>
          </a:stretch>
        </p:blipFill>
        <p:spPr>
          <a:xfrm>
            <a:off x="8237379" y="3561145"/>
            <a:ext cx="974530" cy="793629"/>
          </a:xfrm>
          <a:prstGeom prst="rect">
            <a:avLst/>
          </a:prstGeom>
        </p:spPr>
      </p:pic>
      <p:pic>
        <p:nvPicPr>
          <p:cNvPr id="35" name="Picture 34">
            <a:extLst>
              <a:ext uri="{FF2B5EF4-FFF2-40B4-BE49-F238E27FC236}">
                <a16:creationId xmlns:a16="http://schemas.microsoft.com/office/drawing/2014/main" id="{8CA40958-4206-00B0-30E0-497E3EC91891}"/>
              </a:ext>
            </a:extLst>
          </p:cNvPr>
          <p:cNvPicPr>
            <a:picLocks noChangeAspect="1"/>
          </p:cNvPicPr>
          <p:nvPr/>
        </p:nvPicPr>
        <p:blipFill>
          <a:blip r:embed="rId8"/>
          <a:stretch>
            <a:fillRect/>
          </a:stretch>
        </p:blipFill>
        <p:spPr>
          <a:xfrm>
            <a:off x="7598069" y="3811086"/>
            <a:ext cx="610136" cy="543686"/>
          </a:xfrm>
          <a:prstGeom prst="rect">
            <a:avLst/>
          </a:prstGeom>
        </p:spPr>
      </p:pic>
      <p:pic>
        <p:nvPicPr>
          <p:cNvPr id="37" name="Picture 36">
            <a:extLst>
              <a:ext uri="{FF2B5EF4-FFF2-40B4-BE49-F238E27FC236}">
                <a16:creationId xmlns:a16="http://schemas.microsoft.com/office/drawing/2014/main" id="{0BAFEE54-FEC7-7B1D-88E0-6E5186FB2267}"/>
              </a:ext>
            </a:extLst>
          </p:cNvPr>
          <p:cNvPicPr>
            <a:picLocks noChangeAspect="1"/>
          </p:cNvPicPr>
          <p:nvPr/>
        </p:nvPicPr>
        <p:blipFill>
          <a:blip r:embed="rId9"/>
          <a:stretch>
            <a:fillRect/>
          </a:stretch>
        </p:blipFill>
        <p:spPr>
          <a:xfrm>
            <a:off x="7591283" y="2213488"/>
            <a:ext cx="548528" cy="511341"/>
          </a:xfrm>
          <a:prstGeom prst="rect">
            <a:avLst/>
          </a:prstGeom>
        </p:spPr>
      </p:pic>
      <p:pic>
        <p:nvPicPr>
          <p:cNvPr id="39" name="Picture 38">
            <a:extLst>
              <a:ext uri="{FF2B5EF4-FFF2-40B4-BE49-F238E27FC236}">
                <a16:creationId xmlns:a16="http://schemas.microsoft.com/office/drawing/2014/main" id="{2E9CC288-7181-6CF0-6C2A-EF79197D6E82}"/>
              </a:ext>
            </a:extLst>
          </p:cNvPr>
          <p:cNvPicPr>
            <a:picLocks noChangeAspect="1"/>
          </p:cNvPicPr>
          <p:nvPr/>
        </p:nvPicPr>
        <p:blipFill>
          <a:blip r:embed="rId10"/>
          <a:stretch>
            <a:fillRect/>
          </a:stretch>
        </p:blipFill>
        <p:spPr>
          <a:xfrm>
            <a:off x="7879529" y="2666608"/>
            <a:ext cx="605133" cy="486175"/>
          </a:xfrm>
          <a:prstGeom prst="rect">
            <a:avLst/>
          </a:prstGeom>
        </p:spPr>
      </p:pic>
      <p:pic>
        <p:nvPicPr>
          <p:cNvPr id="40" name="Picture 39">
            <a:extLst>
              <a:ext uri="{FF2B5EF4-FFF2-40B4-BE49-F238E27FC236}">
                <a16:creationId xmlns:a16="http://schemas.microsoft.com/office/drawing/2014/main" id="{262AA46D-27F0-B599-B8C0-80B58DA5ADD3}"/>
              </a:ext>
            </a:extLst>
          </p:cNvPr>
          <p:cNvPicPr>
            <a:picLocks noChangeAspect="1"/>
          </p:cNvPicPr>
          <p:nvPr/>
        </p:nvPicPr>
        <p:blipFill>
          <a:blip r:embed="rId11"/>
          <a:stretch>
            <a:fillRect/>
          </a:stretch>
        </p:blipFill>
        <p:spPr>
          <a:xfrm>
            <a:off x="8556953" y="2283292"/>
            <a:ext cx="675681" cy="849046"/>
          </a:xfrm>
          <a:prstGeom prst="rect">
            <a:avLst/>
          </a:prstGeom>
        </p:spPr>
      </p:pic>
      <p:sp>
        <p:nvSpPr>
          <p:cNvPr id="41" name="4 C">
            <a:extLst>
              <a:ext uri="{FF2B5EF4-FFF2-40B4-BE49-F238E27FC236}">
                <a16:creationId xmlns:a16="http://schemas.microsoft.com/office/drawing/2014/main" id="{98FA08F4-D89D-6F86-2628-2FEC663C1CDB}"/>
              </a:ext>
            </a:extLst>
          </p:cNvPr>
          <p:cNvSpPr/>
          <p:nvPr/>
        </p:nvSpPr>
        <p:spPr>
          <a:xfrm>
            <a:off x="7582088" y="5897342"/>
            <a:ext cx="1722909" cy="1071050"/>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pic>
        <p:nvPicPr>
          <p:cNvPr id="47" name="Picture 46">
            <a:extLst>
              <a:ext uri="{FF2B5EF4-FFF2-40B4-BE49-F238E27FC236}">
                <a16:creationId xmlns:a16="http://schemas.microsoft.com/office/drawing/2014/main" id="{73D419C4-5509-6BBA-43F0-01FBF06CA4A0}"/>
              </a:ext>
            </a:extLst>
          </p:cNvPr>
          <p:cNvPicPr>
            <a:picLocks noChangeAspect="1"/>
          </p:cNvPicPr>
          <p:nvPr/>
        </p:nvPicPr>
        <p:blipFill>
          <a:blip r:embed="rId12"/>
          <a:stretch>
            <a:fillRect/>
          </a:stretch>
        </p:blipFill>
        <p:spPr>
          <a:xfrm>
            <a:off x="8046406" y="5975082"/>
            <a:ext cx="876510" cy="876510"/>
          </a:xfrm>
          <a:prstGeom prst="rect">
            <a:avLst/>
          </a:prstGeom>
        </p:spPr>
      </p:pic>
      <p:sp>
        <p:nvSpPr>
          <p:cNvPr id="4" name="Rounded Rectangle 3">
            <a:extLst>
              <a:ext uri="{FF2B5EF4-FFF2-40B4-BE49-F238E27FC236}">
                <a16:creationId xmlns:a16="http://schemas.microsoft.com/office/drawing/2014/main" id="{91E37029-1976-DA76-E211-4B993AA3813C}"/>
              </a:ext>
            </a:extLst>
          </p:cNvPr>
          <p:cNvSpPr/>
          <p:nvPr/>
        </p:nvSpPr>
        <p:spPr>
          <a:xfrm>
            <a:off x="5983419" y="1482069"/>
            <a:ext cx="5939352" cy="583195"/>
          </a:xfrm>
          <a:prstGeom prst="round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46" name="Rectángulo 45">
            <a:extLst>
              <a:ext uri="{FF2B5EF4-FFF2-40B4-BE49-F238E27FC236}">
                <a16:creationId xmlns:a16="http://schemas.microsoft.com/office/drawing/2014/main" id="{43EF1803-1488-4236-D555-52AD0BB1F343}"/>
              </a:ext>
            </a:extLst>
          </p:cNvPr>
          <p:cNvSpPr/>
          <p:nvPr/>
        </p:nvSpPr>
        <p:spPr>
          <a:xfrm>
            <a:off x="6158822" y="1525674"/>
            <a:ext cx="3614608" cy="48139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155" b="1" dirty="0">
                <a:solidFill>
                  <a:schemeClr val="bg1">
                    <a:lumMod val="95000"/>
                  </a:schemeClr>
                </a:solidFill>
                <a:latin typeface="Arial Black" panose="020B0604020202020204" pitchFamily="34" charset="0"/>
                <a:cs typeface="Arial Black" panose="020B0604020202020204" pitchFamily="34" charset="0"/>
              </a:rPr>
              <a:t>Traza una línea que una cada texto con </a:t>
            </a:r>
            <a:br>
              <a:rPr lang="es-CO" sz="1155" b="1" dirty="0">
                <a:solidFill>
                  <a:schemeClr val="bg1">
                    <a:lumMod val="95000"/>
                  </a:schemeClr>
                </a:solidFill>
                <a:latin typeface="Arial Black" panose="020B0604020202020204" pitchFamily="34" charset="0"/>
                <a:cs typeface="Arial Black" panose="020B0604020202020204" pitchFamily="34" charset="0"/>
              </a:rPr>
            </a:br>
            <a:r>
              <a:rPr lang="es-CO" sz="1155" b="1" dirty="0">
                <a:solidFill>
                  <a:schemeClr val="bg1">
                    <a:lumMod val="95000"/>
                  </a:schemeClr>
                </a:solidFill>
                <a:latin typeface="Arial Black" panose="020B0604020202020204" pitchFamily="34" charset="0"/>
                <a:cs typeface="Arial Black" panose="020B0604020202020204" pitchFamily="34" charset="0"/>
              </a:rPr>
              <a:t>la imagen que corresponde</a:t>
            </a:r>
          </a:p>
        </p:txBody>
      </p:sp>
      <p:pic>
        <p:nvPicPr>
          <p:cNvPr id="5" name="Picture 4">
            <a:extLst>
              <a:ext uri="{FF2B5EF4-FFF2-40B4-BE49-F238E27FC236}">
                <a16:creationId xmlns:a16="http://schemas.microsoft.com/office/drawing/2014/main" id="{C5E03F83-9FCD-7C21-CC20-6448A6B4AC31}"/>
              </a:ext>
            </a:extLst>
          </p:cNvPr>
          <p:cNvPicPr>
            <a:picLocks noChangeAspect="1"/>
          </p:cNvPicPr>
          <p:nvPr/>
        </p:nvPicPr>
        <p:blipFill>
          <a:blip r:embed="rId13"/>
          <a:stretch>
            <a:fillRect/>
          </a:stretch>
        </p:blipFill>
        <p:spPr>
          <a:xfrm flipH="1">
            <a:off x="5840151" y="1572330"/>
            <a:ext cx="361497" cy="331096"/>
          </a:xfrm>
          <a:prstGeom prst="rect">
            <a:avLst/>
          </a:prstGeom>
        </p:spPr>
      </p:pic>
    </p:spTree>
    <p:extLst>
      <p:ext uri="{BB962C8B-B14F-4D97-AF65-F5344CB8AC3E}">
        <p14:creationId xmlns:p14="http://schemas.microsoft.com/office/powerpoint/2010/main" val="289337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0"/>
                                  </p:stCondLst>
                                  <p:childTnLst>
                                    <p:animMotion origin="layout" path="M 0.15736 -0.03635 L 0.65041 0.46426 " pathEditMode="relative" rAng="0" ptsTypes="AA">
                                      <p:cBhvr>
                                        <p:cTn id="6" dur="3000" fill="hold"/>
                                        <p:tgtEl>
                                          <p:spTgt spid="48"/>
                                        </p:tgtEl>
                                        <p:attrNameLst>
                                          <p:attrName>ppt_x</p:attrName>
                                          <p:attrName>ppt_y</p:attrName>
                                        </p:attrNameLst>
                                      </p:cBhvr>
                                      <p:rCtr x="24653" y="25020"/>
                                    </p:animMotion>
                                  </p:childTnLst>
                                </p:cTn>
                              </p:par>
                            </p:childTnLst>
                          </p:cTn>
                        </p:par>
                        <p:par>
                          <p:cTn id="7" fill="hold">
                            <p:stCondLst>
                              <p:cond delay="4000"/>
                            </p:stCondLst>
                            <p:childTnLst>
                              <p:par>
                                <p:cTn id="8" presetID="1" presetClass="exit" presetSubtype="0" fill="hold" nodeType="afterEffect">
                                  <p:stCondLst>
                                    <p:cond delay="0"/>
                                  </p:stCondLst>
                                  <p:childTnLst>
                                    <p:set>
                                      <p:cBhvr>
                                        <p:cTn id="9" dur="1" fill="hold">
                                          <p:stCondLst>
                                            <p:cond delay="0"/>
                                          </p:stCondLst>
                                        </p:cTn>
                                        <p:tgtEl>
                                          <p:spTgt spid="48"/>
                                        </p:tgtEl>
                                        <p:attrNameLst>
                                          <p:attrName>style.visibility</p:attrName>
                                        </p:attrNameLst>
                                      </p:cBhvr>
                                      <p:to>
                                        <p:strVal val="hidden"/>
                                      </p:to>
                                    </p:set>
                                  </p:childTnLst>
                                </p:cTn>
                              </p:par>
                              <p:par>
                                <p:cTn id="10" presetID="42" presetClass="path" presetSubtype="0" accel="50000" decel="50000" fill="hold" nodeType="withEffect">
                                  <p:stCondLst>
                                    <p:cond delay="0"/>
                                  </p:stCondLst>
                                  <p:childTnLst>
                                    <p:animMotion origin="layout" path="M 0.20644 0.2022 L 0.68766 -0.2257 " pathEditMode="relative" rAng="0" ptsTypes="AA">
                                      <p:cBhvr>
                                        <p:cTn id="11" dur="3000" fill="hold"/>
                                        <p:tgtEl>
                                          <p:spTgt spid="57"/>
                                        </p:tgtEl>
                                        <p:attrNameLst>
                                          <p:attrName>ppt_x</p:attrName>
                                          <p:attrName>ppt_y</p:attrName>
                                        </p:attrNameLst>
                                      </p:cBhvr>
                                      <p:rCtr x="24053" y="-21405"/>
                                    </p:animMotion>
                                  </p:childTnLst>
                                </p:cTn>
                              </p:par>
                            </p:childTnLst>
                          </p:cTn>
                        </p:par>
                        <p:par>
                          <p:cTn id="12" fill="hold">
                            <p:stCondLst>
                              <p:cond delay="7000"/>
                            </p:stCondLst>
                            <p:childTnLst>
                              <p:par>
                                <p:cTn id="13" presetID="1" presetClass="exit" presetSubtype="0" fill="hold" nodeType="afterEffect">
                                  <p:stCondLst>
                                    <p:cond delay="0"/>
                                  </p:stCondLst>
                                  <p:childTnLst>
                                    <p:set>
                                      <p:cBhvr>
                                        <p:cTn id="14" dur="1" fill="hold">
                                          <p:stCondLst>
                                            <p:cond delay="0"/>
                                          </p:stCondLst>
                                        </p:cTn>
                                        <p:tgtEl>
                                          <p:spTgt spid="57"/>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0.19208 -0.12276 L 0.66746 -0.02165 " pathEditMode="relative" rAng="0" ptsTypes="AA">
                                      <p:cBhvr>
                                        <p:cTn id="16" dur="3000" fill="hold"/>
                                        <p:tgtEl>
                                          <p:spTgt spid="58"/>
                                        </p:tgtEl>
                                        <p:attrNameLst>
                                          <p:attrName>ppt_x</p:attrName>
                                          <p:attrName>ppt_y</p:attrName>
                                        </p:attrNameLst>
                                      </p:cBhvr>
                                      <p:rCtr x="23769" y="5045"/>
                                    </p:animMotion>
                                  </p:childTnLst>
                                </p:cTn>
                              </p:par>
                            </p:childTnLst>
                          </p:cTn>
                        </p:par>
                        <p:par>
                          <p:cTn id="17" fill="hold">
                            <p:stCondLst>
                              <p:cond delay="10000"/>
                            </p:stCondLst>
                            <p:childTnLst>
                              <p:par>
                                <p:cTn id="18" presetID="1" presetClass="exit" presetSubtype="0" fill="hold" nodeType="afterEffect">
                                  <p:stCondLst>
                                    <p:cond delay="0"/>
                                  </p:stCondLst>
                                  <p:childTnLst>
                                    <p:set>
                                      <p:cBhvr>
                                        <p:cTn id="19" dur="1" fill="hold">
                                          <p:stCondLst>
                                            <p:cond delay="0"/>
                                          </p:stCondLst>
                                        </p:cTn>
                                        <p:tgtEl>
                                          <p:spTgt spid="58"/>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0.20754 0.06741 L 0.64788 -0.34967 " pathEditMode="relative" rAng="0" ptsTypes="AA">
                                      <p:cBhvr>
                                        <p:cTn id="21" dur="3000" fill="hold"/>
                                        <p:tgtEl>
                                          <p:spTgt spid="59"/>
                                        </p:tgtEl>
                                        <p:attrNameLst>
                                          <p:attrName>ppt_x</p:attrName>
                                          <p:attrName>ppt_y</p:attrName>
                                        </p:attrNameLst>
                                      </p:cBhvr>
                                      <p:rCtr x="22017" y="-20854"/>
                                    </p:animMotion>
                                  </p:childTnLst>
                                </p:cTn>
                              </p:par>
                            </p:childTnLst>
                          </p:cTn>
                        </p:par>
                        <p:par>
                          <p:cTn id="22" fill="hold">
                            <p:stCondLst>
                              <p:cond delay="13000"/>
                            </p:stCondLst>
                            <p:childTnLst>
                              <p:par>
                                <p:cTn id="23" presetID="1" presetClass="exit" presetSubtype="0" fill="hold" nodeType="afterEffect">
                                  <p:stCondLst>
                                    <p:cond delay="0"/>
                                  </p:stCondLst>
                                  <p:childTnLst>
                                    <p:set>
                                      <p:cBhvr>
                                        <p:cTn id="24"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3C539-FBB6-8667-B496-8993AFAFD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85"/>
            <a:ext cx="10058400" cy="7772400"/>
          </a:xfrm>
          <a:prstGeom prst="rect">
            <a:avLst/>
          </a:prstGeom>
        </p:spPr>
      </p:pic>
      <p:sp>
        <p:nvSpPr>
          <p:cNvPr id="21" name="CuadroTexto 20"/>
          <p:cNvSpPr txBox="1"/>
          <p:nvPr/>
        </p:nvSpPr>
        <p:spPr>
          <a:xfrm>
            <a:off x="1652704" y="4178588"/>
            <a:ext cx="1126728"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Alimentación</a:t>
            </a:r>
          </a:p>
        </p:txBody>
      </p:sp>
      <p:sp>
        <p:nvSpPr>
          <p:cNvPr id="22" name="CuadroTexto 21"/>
          <p:cNvSpPr txBox="1"/>
          <p:nvPr/>
        </p:nvSpPr>
        <p:spPr>
          <a:xfrm>
            <a:off x="1652705" y="4764319"/>
            <a:ext cx="1437242"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Ayuda Monetaria</a:t>
            </a:r>
          </a:p>
        </p:txBody>
      </p:sp>
      <p:sp>
        <p:nvSpPr>
          <p:cNvPr id="23" name="CuadroTexto 22"/>
          <p:cNvSpPr txBox="1"/>
          <p:nvPr/>
        </p:nvSpPr>
        <p:spPr>
          <a:xfrm>
            <a:off x="1652705" y="5350049"/>
            <a:ext cx="1429352"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Albergue </a:t>
            </a:r>
          </a:p>
        </p:txBody>
      </p:sp>
      <p:sp>
        <p:nvSpPr>
          <p:cNvPr id="24" name="CuadroTexto 23"/>
          <p:cNvSpPr txBox="1"/>
          <p:nvPr/>
        </p:nvSpPr>
        <p:spPr>
          <a:xfrm>
            <a:off x="4227796" y="4015750"/>
            <a:ext cx="1429352"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Educación </a:t>
            </a:r>
          </a:p>
        </p:txBody>
      </p:sp>
      <p:sp>
        <p:nvSpPr>
          <p:cNvPr id="25" name="CuadroTexto 24"/>
          <p:cNvSpPr txBox="1"/>
          <p:nvPr/>
        </p:nvSpPr>
        <p:spPr>
          <a:xfrm>
            <a:off x="4227796" y="4536448"/>
            <a:ext cx="1429352"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Salud</a:t>
            </a:r>
          </a:p>
        </p:txBody>
      </p:sp>
      <p:sp>
        <p:nvSpPr>
          <p:cNvPr id="26" name="CuadroTexto 25"/>
          <p:cNvSpPr txBox="1"/>
          <p:nvPr/>
        </p:nvSpPr>
        <p:spPr>
          <a:xfrm>
            <a:off x="4227796" y="5057148"/>
            <a:ext cx="1429352"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Vivienda</a:t>
            </a:r>
          </a:p>
        </p:txBody>
      </p:sp>
      <p:sp>
        <p:nvSpPr>
          <p:cNvPr id="27" name="CuadroTexto 26"/>
          <p:cNvSpPr txBox="1"/>
          <p:nvPr/>
        </p:nvSpPr>
        <p:spPr>
          <a:xfrm>
            <a:off x="4227796" y="5577845"/>
            <a:ext cx="1429352"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Trabajo</a:t>
            </a:r>
          </a:p>
        </p:txBody>
      </p:sp>
      <p:sp>
        <p:nvSpPr>
          <p:cNvPr id="28" name="CuadroTexto 27"/>
          <p:cNvSpPr txBox="1"/>
          <p:nvPr/>
        </p:nvSpPr>
        <p:spPr>
          <a:xfrm>
            <a:off x="7378978" y="4171420"/>
            <a:ext cx="1429352"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Verdad</a:t>
            </a:r>
          </a:p>
        </p:txBody>
      </p:sp>
      <p:sp>
        <p:nvSpPr>
          <p:cNvPr id="29" name="CuadroTexto 28"/>
          <p:cNvSpPr txBox="1"/>
          <p:nvPr/>
        </p:nvSpPr>
        <p:spPr>
          <a:xfrm>
            <a:off x="7378978" y="4757070"/>
            <a:ext cx="1429352"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Justicia</a:t>
            </a:r>
          </a:p>
        </p:txBody>
      </p:sp>
      <p:sp>
        <p:nvSpPr>
          <p:cNvPr id="30" name="CuadroTexto 29"/>
          <p:cNvSpPr txBox="1"/>
          <p:nvPr/>
        </p:nvSpPr>
        <p:spPr>
          <a:xfrm>
            <a:off x="7378978" y="5355894"/>
            <a:ext cx="1429352" cy="257443"/>
          </a:xfrm>
          <a:prstGeom prst="rect">
            <a:avLst/>
          </a:prstGeom>
          <a:solidFill>
            <a:schemeClr val="lt1">
              <a:alpha val="5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073" b="1" dirty="0">
                <a:latin typeface="Arial" panose="020B0604020202020204" pitchFamily="34" charset="0"/>
                <a:cs typeface="Arial" panose="020B0604020202020204" pitchFamily="34" charset="0"/>
              </a:rPr>
              <a:t>Reparación</a:t>
            </a:r>
          </a:p>
        </p:txBody>
      </p:sp>
      <p:sp>
        <p:nvSpPr>
          <p:cNvPr id="31" name="CuadroTexto 30"/>
          <p:cNvSpPr txBox="1"/>
          <p:nvPr/>
        </p:nvSpPr>
        <p:spPr>
          <a:xfrm>
            <a:off x="2707419" y="2648956"/>
            <a:ext cx="4536271" cy="320857"/>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485" b="1" dirty="0">
                <a:solidFill>
                  <a:srgbClr val="7030A0"/>
                </a:solidFill>
                <a:latin typeface="Arial Black" panose="020B0604020202020204" pitchFamily="34" charset="0"/>
                <a:cs typeface="Arial Black" panose="020B0604020202020204" pitchFamily="34" charset="0"/>
              </a:rPr>
              <a:t>Algunos de los derechos de las victimas </a:t>
            </a:r>
          </a:p>
        </p:txBody>
      </p:sp>
      <p:sp>
        <p:nvSpPr>
          <p:cNvPr id="32" name="CuadroTexto 31"/>
          <p:cNvSpPr txBox="1"/>
          <p:nvPr/>
        </p:nvSpPr>
        <p:spPr>
          <a:xfrm>
            <a:off x="2345512" y="6489336"/>
            <a:ext cx="2995736" cy="54938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485" b="1" dirty="0">
                <a:solidFill>
                  <a:srgbClr val="7030A0"/>
                </a:solidFill>
                <a:latin typeface="Arial Black" panose="020B0604020202020204" pitchFamily="34" charset="0"/>
                <a:cs typeface="Arial Black" panose="020B0604020202020204" pitchFamily="34" charset="0"/>
              </a:rPr>
              <a:t>Evita a los grupos armados </a:t>
            </a:r>
          </a:p>
        </p:txBody>
      </p:sp>
      <p:sp>
        <p:nvSpPr>
          <p:cNvPr id="3" name="2 CuadroTexto"/>
          <p:cNvSpPr txBox="1"/>
          <p:nvPr/>
        </p:nvSpPr>
        <p:spPr>
          <a:xfrm>
            <a:off x="803975" y="3344604"/>
            <a:ext cx="2430530" cy="549381"/>
          </a:xfrm>
          <a:prstGeom prst="rect">
            <a:avLst/>
          </a:prstGeom>
          <a:noFill/>
        </p:spPr>
        <p:txBody>
          <a:bodyPr wrap="square" rtlCol="0">
            <a:spAutoFit/>
          </a:bodyPr>
          <a:lstStyle/>
          <a:p>
            <a:pPr algn="ctr"/>
            <a:r>
              <a:rPr lang="es-ES" sz="1485" b="1" dirty="0">
                <a:solidFill>
                  <a:schemeClr val="bg1"/>
                </a:solidFill>
                <a:latin typeface="Arial" panose="020B0604020202020204" pitchFamily="34" charset="0"/>
                <a:cs typeface="Arial" panose="020B0604020202020204" pitchFamily="34" charset="0"/>
              </a:rPr>
              <a:t>Derechos que atienden la vulnerabilidad</a:t>
            </a:r>
            <a:endParaRPr lang="es-CO" sz="1485" b="1" dirty="0">
              <a:solidFill>
                <a:schemeClr val="bg1"/>
              </a:solidFill>
              <a:latin typeface="Arial" panose="020B0604020202020204" pitchFamily="34" charset="0"/>
              <a:cs typeface="Arial" panose="020B0604020202020204" pitchFamily="34" charset="0"/>
            </a:endParaRPr>
          </a:p>
        </p:txBody>
      </p:sp>
      <p:sp>
        <p:nvSpPr>
          <p:cNvPr id="35" name="34 CuadroTexto"/>
          <p:cNvSpPr txBox="1"/>
          <p:nvPr/>
        </p:nvSpPr>
        <p:spPr>
          <a:xfrm>
            <a:off x="3666069" y="3344605"/>
            <a:ext cx="2552806" cy="549381"/>
          </a:xfrm>
          <a:prstGeom prst="rect">
            <a:avLst/>
          </a:prstGeom>
          <a:noFill/>
        </p:spPr>
        <p:txBody>
          <a:bodyPr wrap="square" rtlCol="0">
            <a:spAutoFit/>
          </a:bodyPr>
          <a:lstStyle/>
          <a:p>
            <a:pPr algn="ctr"/>
            <a:r>
              <a:rPr lang="es-ES" sz="1485" b="1" dirty="0">
                <a:solidFill>
                  <a:schemeClr val="bg1"/>
                </a:solidFill>
                <a:latin typeface="Arial" panose="020B0604020202020204" pitchFamily="34" charset="0"/>
                <a:cs typeface="Arial" panose="020B0604020202020204" pitchFamily="34" charset="0"/>
              </a:rPr>
              <a:t>Derechos económicos, sociales y culturales </a:t>
            </a:r>
            <a:endParaRPr lang="es-CO" sz="1485" b="1" dirty="0">
              <a:solidFill>
                <a:schemeClr val="bg1"/>
              </a:solidFill>
              <a:latin typeface="Arial" panose="020B0604020202020204" pitchFamily="34" charset="0"/>
              <a:cs typeface="Arial" panose="020B0604020202020204" pitchFamily="34" charset="0"/>
            </a:endParaRPr>
          </a:p>
        </p:txBody>
      </p:sp>
      <p:sp>
        <p:nvSpPr>
          <p:cNvPr id="39" name="38 CuadroTexto"/>
          <p:cNvSpPr txBox="1"/>
          <p:nvPr/>
        </p:nvSpPr>
        <p:spPr>
          <a:xfrm>
            <a:off x="6737854" y="3848044"/>
            <a:ext cx="2552806" cy="231923"/>
          </a:xfrm>
          <a:prstGeom prst="rect">
            <a:avLst/>
          </a:prstGeom>
          <a:noFill/>
        </p:spPr>
        <p:txBody>
          <a:bodyPr wrap="square" rtlCol="0">
            <a:spAutoFit/>
          </a:bodyPr>
          <a:lstStyle/>
          <a:p>
            <a:pPr algn="ctr"/>
            <a:r>
              <a:rPr lang="es-ES" sz="907" dirty="0"/>
              <a:t> </a:t>
            </a:r>
            <a:endParaRPr lang="es-CO" sz="907" dirty="0"/>
          </a:p>
        </p:txBody>
      </p:sp>
      <p:sp>
        <p:nvSpPr>
          <p:cNvPr id="40" name="39 CuadroTexto"/>
          <p:cNvSpPr txBox="1"/>
          <p:nvPr/>
        </p:nvSpPr>
        <p:spPr>
          <a:xfrm>
            <a:off x="6851166" y="3335370"/>
            <a:ext cx="2552806" cy="549381"/>
          </a:xfrm>
          <a:prstGeom prst="rect">
            <a:avLst/>
          </a:prstGeom>
          <a:noFill/>
        </p:spPr>
        <p:txBody>
          <a:bodyPr wrap="square" rtlCol="0">
            <a:spAutoFit/>
          </a:bodyPr>
          <a:lstStyle/>
          <a:p>
            <a:pPr algn="ctr"/>
            <a:r>
              <a:rPr lang="es-ES" sz="1485" b="1" dirty="0">
                <a:solidFill>
                  <a:schemeClr val="bg1"/>
                </a:solidFill>
                <a:latin typeface="Arial" panose="020B0604020202020204" pitchFamily="34" charset="0"/>
                <a:cs typeface="Arial" panose="020B0604020202020204" pitchFamily="34" charset="0"/>
              </a:rPr>
              <a:t>Derechos exclusivos </a:t>
            </a:r>
            <a:br>
              <a:rPr lang="es-ES" sz="1485" b="1" dirty="0">
                <a:solidFill>
                  <a:schemeClr val="bg1"/>
                </a:solidFill>
                <a:latin typeface="Arial" panose="020B0604020202020204" pitchFamily="34" charset="0"/>
                <a:cs typeface="Arial" panose="020B0604020202020204" pitchFamily="34" charset="0"/>
              </a:rPr>
            </a:br>
            <a:r>
              <a:rPr lang="es-ES" sz="1485" b="1" dirty="0">
                <a:solidFill>
                  <a:schemeClr val="bg1"/>
                </a:solidFill>
                <a:latin typeface="Arial" panose="020B0604020202020204" pitchFamily="34" charset="0"/>
                <a:cs typeface="Arial" panose="020B0604020202020204" pitchFamily="34" charset="0"/>
              </a:rPr>
              <a:t>de las víctimas </a:t>
            </a:r>
            <a:endParaRPr lang="es-CO" sz="1485" b="1" dirty="0">
              <a:solidFill>
                <a:schemeClr val="bg1"/>
              </a:solidFill>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D6ECECDF-A324-0D2B-62EB-0042327A27DB}"/>
              </a:ext>
            </a:extLst>
          </p:cNvPr>
          <p:cNvSpPr/>
          <p:nvPr/>
        </p:nvSpPr>
        <p:spPr>
          <a:xfrm>
            <a:off x="696685" y="3237925"/>
            <a:ext cx="8749328" cy="292257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sz="1485"/>
          </a:p>
        </p:txBody>
      </p:sp>
      <p:sp>
        <p:nvSpPr>
          <p:cNvPr id="11" name="4 C">
            <a:extLst>
              <a:ext uri="{FF2B5EF4-FFF2-40B4-BE49-F238E27FC236}">
                <a16:creationId xmlns:a16="http://schemas.microsoft.com/office/drawing/2014/main" id="{8BAD275E-3EE3-227C-1779-2A2719D94F7F}"/>
              </a:ext>
            </a:extLst>
          </p:cNvPr>
          <p:cNvSpPr/>
          <p:nvPr/>
        </p:nvSpPr>
        <p:spPr>
          <a:xfrm>
            <a:off x="-5091487" y="571500"/>
            <a:ext cx="8757556" cy="1424588"/>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pic>
        <p:nvPicPr>
          <p:cNvPr id="41" name="Picture 40">
            <a:extLst>
              <a:ext uri="{FF2B5EF4-FFF2-40B4-BE49-F238E27FC236}">
                <a16:creationId xmlns:a16="http://schemas.microsoft.com/office/drawing/2014/main" id="{C3601776-FB16-13DF-5312-7F3DD092E233}"/>
              </a:ext>
            </a:extLst>
          </p:cNvPr>
          <p:cNvPicPr>
            <a:picLocks noChangeAspect="1"/>
          </p:cNvPicPr>
          <p:nvPr/>
        </p:nvPicPr>
        <p:blipFill>
          <a:blip r:embed="rId3"/>
          <a:stretch>
            <a:fillRect/>
          </a:stretch>
        </p:blipFill>
        <p:spPr>
          <a:xfrm>
            <a:off x="1163696" y="4077033"/>
            <a:ext cx="263530" cy="391656"/>
          </a:xfrm>
          <a:prstGeom prst="rect">
            <a:avLst/>
          </a:prstGeom>
        </p:spPr>
      </p:pic>
      <p:pic>
        <p:nvPicPr>
          <p:cNvPr id="42" name="Picture 41">
            <a:extLst>
              <a:ext uri="{FF2B5EF4-FFF2-40B4-BE49-F238E27FC236}">
                <a16:creationId xmlns:a16="http://schemas.microsoft.com/office/drawing/2014/main" id="{DD944F68-F752-00A8-1DFD-046AEA461B73}"/>
              </a:ext>
            </a:extLst>
          </p:cNvPr>
          <p:cNvPicPr>
            <a:picLocks noChangeAspect="1"/>
          </p:cNvPicPr>
          <p:nvPr/>
        </p:nvPicPr>
        <p:blipFill>
          <a:blip r:embed="rId4"/>
          <a:stretch>
            <a:fillRect/>
          </a:stretch>
        </p:blipFill>
        <p:spPr>
          <a:xfrm>
            <a:off x="1118665" y="4699090"/>
            <a:ext cx="353591" cy="353591"/>
          </a:xfrm>
          <a:prstGeom prst="rect">
            <a:avLst/>
          </a:prstGeom>
        </p:spPr>
      </p:pic>
      <p:pic>
        <p:nvPicPr>
          <p:cNvPr id="43" name="Picture 42">
            <a:extLst>
              <a:ext uri="{FF2B5EF4-FFF2-40B4-BE49-F238E27FC236}">
                <a16:creationId xmlns:a16="http://schemas.microsoft.com/office/drawing/2014/main" id="{8C0389FE-507E-B853-9472-67CD7C8E1AF6}"/>
              </a:ext>
            </a:extLst>
          </p:cNvPr>
          <p:cNvPicPr>
            <a:picLocks noChangeAspect="1"/>
          </p:cNvPicPr>
          <p:nvPr/>
        </p:nvPicPr>
        <p:blipFill>
          <a:blip r:embed="rId5"/>
          <a:stretch>
            <a:fillRect/>
          </a:stretch>
        </p:blipFill>
        <p:spPr>
          <a:xfrm>
            <a:off x="1070775" y="5242502"/>
            <a:ext cx="449372" cy="449372"/>
          </a:xfrm>
          <a:prstGeom prst="rect">
            <a:avLst/>
          </a:prstGeom>
        </p:spPr>
      </p:pic>
      <p:pic>
        <p:nvPicPr>
          <p:cNvPr id="44" name="Picture 43">
            <a:extLst>
              <a:ext uri="{FF2B5EF4-FFF2-40B4-BE49-F238E27FC236}">
                <a16:creationId xmlns:a16="http://schemas.microsoft.com/office/drawing/2014/main" id="{A6F8E2EA-63A6-D77D-8105-DA4BC7B33D5E}"/>
              </a:ext>
            </a:extLst>
          </p:cNvPr>
          <p:cNvPicPr>
            <a:picLocks noChangeAspect="1"/>
          </p:cNvPicPr>
          <p:nvPr/>
        </p:nvPicPr>
        <p:blipFill>
          <a:blip r:embed="rId6"/>
          <a:stretch>
            <a:fillRect/>
          </a:stretch>
        </p:blipFill>
        <p:spPr>
          <a:xfrm>
            <a:off x="3696071" y="4014198"/>
            <a:ext cx="385281" cy="359160"/>
          </a:xfrm>
          <a:prstGeom prst="rect">
            <a:avLst/>
          </a:prstGeom>
        </p:spPr>
      </p:pic>
      <p:pic>
        <p:nvPicPr>
          <p:cNvPr id="46" name="Picture 45">
            <a:extLst>
              <a:ext uri="{FF2B5EF4-FFF2-40B4-BE49-F238E27FC236}">
                <a16:creationId xmlns:a16="http://schemas.microsoft.com/office/drawing/2014/main" id="{385CE0FD-BD8C-0E96-2ACC-D81F88D79144}"/>
              </a:ext>
            </a:extLst>
          </p:cNvPr>
          <p:cNvPicPr>
            <a:picLocks noChangeAspect="1"/>
          </p:cNvPicPr>
          <p:nvPr/>
        </p:nvPicPr>
        <p:blipFill>
          <a:blip r:embed="rId7"/>
          <a:stretch>
            <a:fillRect/>
          </a:stretch>
        </p:blipFill>
        <p:spPr>
          <a:xfrm>
            <a:off x="3711916" y="4528488"/>
            <a:ext cx="353591" cy="369061"/>
          </a:xfrm>
          <a:prstGeom prst="rect">
            <a:avLst/>
          </a:prstGeom>
        </p:spPr>
      </p:pic>
      <p:pic>
        <p:nvPicPr>
          <p:cNvPr id="47" name="Picture 46">
            <a:extLst>
              <a:ext uri="{FF2B5EF4-FFF2-40B4-BE49-F238E27FC236}">
                <a16:creationId xmlns:a16="http://schemas.microsoft.com/office/drawing/2014/main" id="{66FA0452-2493-0317-A7F0-81F1F9709B51}"/>
              </a:ext>
            </a:extLst>
          </p:cNvPr>
          <p:cNvPicPr>
            <a:picLocks noChangeAspect="1"/>
          </p:cNvPicPr>
          <p:nvPr/>
        </p:nvPicPr>
        <p:blipFill>
          <a:blip r:embed="rId8"/>
          <a:stretch>
            <a:fillRect/>
          </a:stretch>
        </p:blipFill>
        <p:spPr>
          <a:xfrm>
            <a:off x="3711845" y="5076716"/>
            <a:ext cx="353733" cy="297369"/>
          </a:xfrm>
          <a:prstGeom prst="rect">
            <a:avLst/>
          </a:prstGeom>
        </p:spPr>
      </p:pic>
      <p:pic>
        <p:nvPicPr>
          <p:cNvPr id="48" name="Picture 47">
            <a:extLst>
              <a:ext uri="{FF2B5EF4-FFF2-40B4-BE49-F238E27FC236}">
                <a16:creationId xmlns:a16="http://schemas.microsoft.com/office/drawing/2014/main" id="{886D689E-7547-8C33-E175-33B7E4A9C6D9}"/>
              </a:ext>
            </a:extLst>
          </p:cNvPr>
          <p:cNvPicPr>
            <a:picLocks noChangeAspect="1"/>
          </p:cNvPicPr>
          <p:nvPr/>
        </p:nvPicPr>
        <p:blipFill>
          <a:blip r:embed="rId9"/>
          <a:stretch>
            <a:fillRect/>
          </a:stretch>
        </p:blipFill>
        <p:spPr>
          <a:xfrm>
            <a:off x="3696071" y="5534624"/>
            <a:ext cx="385281" cy="309541"/>
          </a:xfrm>
          <a:prstGeom prst="rect">
            <a:avLst/>
          </a:prstGeom>
        </p:spPr>
      </p:pic>
      <p:pic>
        <p:nvPicPr>
          <p:cNvPr id="50" name="Picture 49">
            <a:extLst>
              <a:ext uri="{FF2B5EF4-FFF2-40B4-BE49-F238E27FC236}">
                <a16:creationId xmlns:a16="http://schemas.microsoft.com/office/drawing/2014/main" id="{8CA91120-2376-9617-BC03-1C0EE17D6070}"/>
              </a:ext>
            </a:extLst>
          </p:cNvPr>
          <p:cNvPicPr>
            <a:picLocks noChangeAspect="1"/>
          </p:cNvPicPr>
          <p:nvPr/>
        </p:nvPicPr>
        <p:blipFill>
          <a:blip r:embed="rId10"/>
          <a:stretch>
            <a:fillRect/>
          </a:stretch>
        </p:blipFill>
        <p:spPr>
          <a:xfrm>
            <a:off x="6829669" y="4039112"/>
            <a:ext cx="332252" cy="417501"/>
          </a:xfrm>
          <a:prstGeom prst="rect">
            <a:avLst/>
          </a:prstGeom>
        </p:spPr>
      </p:pic>
      <p:pic>
        <p:nvPicPr>
          <p:cNvPr id="52" name="Picture 51">
            <a:extLst>
              <a:ext uri="{FF2B5EF4-FFF2-40B4-BE49-F238E27FC236}">
                <a16:creationId xmlns:a16="http://schemas.microsoft.com/office/drawing/2014/main" id="{3744037B-6585-D223-B27B-9BB580758790}"/>
              </a:ext>
            </a:extLst>
          </p:cNvPr>
          <p:cNvPicPr>
            <a:picLocks noChangeAspect="1"/>
          </p:cNvPicPr>
          <p:nvPr/>
        </p:nvPicPr>
        <p:blipFill>
          <a:blip r:embed="rId11"/>
          <a:stretch>
            <a:fillRect/>
          </a:stretch>
        </p:blipFill>
        <p:spPr>
          <a:xfrm>
            <a:off x="6721824" y="4665849"/>
            <a:ext cx="457436" cy="394723"/>
          </a:xfrm>
          <a:prstGeom prst="rect">
            <a:avLst/>
          </a:prstGeom>
        </p:spPr>
      </p:pic>
      <p:pic>
        <p:nvPicPr>
          <p:cNvPr id="53" name="Picture 52">
            <a:extLst>
              <a:ext uri="{FF2B5EF4-FFF2-40B4-BE49-F238E27FC236}">
                <a16:creationId xmlns:a16="http://schemas.microsoft.com/office/drawing/2014/main" id="{F3479A54-0C7D-11C6-6B1C-DF4FBABCD2FF}"/>
              </a:ext>
            </a:extLst>
          </p:cNvPr>
          <p:cNvPicPr>
            <a:picLocks noChangeAspect="1"/>
          </p:cNvPicPr>
          <p:nvPr/>
        </p:nvPicPr>
        <p:blipFill>
          <a:blip r:embed="rId12"/>
          <a:stretch>
            <a:fillRect/>
          </a:stretch>
        </p:blipFill>
        <p:spPr>
          <a:xfrm>
            <a:off x="5708313" y="6515979"/>
            <a:ext cx="462652" cy="522738"/>
          </a:xfrm>
          <a:prstGeom prst="rect">
            <a:avLst/>
          </a:prstGeom>
        </p:spPr>
      </p:pic>
      <p:pic>
        <p:nvPicPr>
          <p:cNvPr id="54" name="Picture 53">
            <a:extLst>
              <a:ext uri="{FF2B5EF4-FFF2-40B4-BE49-F238E27FC236}">
                <a16:creationId xmlns:a16="http://schemas.microsoft.com/office/drawing/2014/main" id="{BF927ADB-4940-166A-8E0E-CDAB0055889F}"/>
              </a:ext>
            </a:extLst>
          </p:cNvPr>
          <p:cNvPicPr>
            <a:picLocks noChangeAspect="1"/>
          </p:cNvPicPr>
          <p:nvPr/>
        </p:nvPicPr>
        <p:blipFill>
          <a:blip r:embed="rId12"/>
          <a:stretch>
            <a:fillRect/>
          </a:stretch>
        </p:blipFill>
        <p:spPr>
          <a:xfrm>
            <a:off x="6216528" y="6515979"/>
            <a:ext cx="462652" cy="522738"/>
          </a:xfrm>
          <a:prstGeom prst="rect">
            <a:avLst/>
          </a:prstGeom>
        </p:spPr>
      </p:pic>
      <p:pic>
        <p:nvPicPr>
          <p:cNvPr id="55" name="Picture 54">
            <a:extLst>
              <a:ext uri="{FF2B5EF4-FFF2-40B4-BE49-F238E27FC236}">
                <a16:creationId xmlns:a16="http://schemas.microsoft.com/office/drawing/2014/main" id="{B1D45975-27C6-ECBA-F153-125009CC9F5F}"/>
              </a:ext>
            </a:extLst>
          </p:cNvPr>
          <p:cNvPicPr>
            <a:picLocks noChangeAspect="1"/>
          </p:cNvPicPr>
          <p:nvPr/>
        </p:nvPicPr>
        <p:blipFill>
          <a:blip r:embed="rId12"/>
          <a:stretch>
            <a:fillRect/>
          </a:stretch>
        </p:blipFill>
        <p:spPr>
          <a:xfrm>
            <a:off x="6724741" y="6515979"/>
            <a:ext cx="462652" cy="522738"/>
          </a:xfrm>
          <a:prstGeom prst="rect">
            <a:avLst/>
          </a:prstGeom>
        </p:spPr>
      </p:pic>
      <p:pic>
        <p:nvPicPr>
          <p:cNvPr id="57" name="Picture 56">
            <a:extLst>
              <a:ext uri="{FF2B5EF4-FFF2-40B4-BE49-F238E27FC236}">
                <a16:creationId xmlns:a16="http://schemas.microsoft.com/office/drawing/2014/main" id="{BF378820-7ED6-6BC8-8C55-4F6A668274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212" y="355397"/>
            <a:ext cx="3786281" cy="1938215"/>
          </a:xfrm>
          <a:prstGeom prst="rect">
            <a:avLst/>
          </a:prstGeom>
        </p:spPr>
      </p:pic>
      <p:pic>
        <p:nvPicPr>
          <p:cNvPr id="58" name="Picture 57">
            <a:extLst>
              <a:ext uri="{FF2B5EF4-FFF2-40B4-BE49-F238E27FC236}">
                <a16:creationId xmlns:a16="http://schemas.microsoft.com/office/drawing/2014/main" id="{1851FBA6-6D8C-36C7-F495-4130122FD174}"/>
              </a:ext>
            </a:extLst>
          </p:cNvPr>
          <p:cNvPicPr>
            <a:picLocks noChangeAspect="1"/>
          </p:cNvPicPr>
          <p:nvPr/>
        </p:nvPicPr>
        <p:blipFill>
          <a:blip r:embed="rId14"/>
          <a:stretch>
            <a:fillRect/>
          </a:stretch>
        </p:blipFill>
        <p:spPr>
          <a:xfrm>
            <a:off x="6767303" y="5234846"/>
            <a:ext cx="456983" cy="372153"/>
          </a:xfrm>
          <a:prstGeom prst="rect">
            <a:avLst/>
          </a:prstGeom>
        </p:spPr>
      </p:pic>
      <p:sp>
        <p:nvSpPr>
          <p:cNvPr id="5" name="Rounded Rectangle 4">
            <a:extLst>
              <a:ext uri="{FF2B5EF4-FFF2-40B4-BE49-F238E27FC236}">
                <a16:creationId xmlns:a16="http://schemas.microsoft.com/office/drawing/2014/main" id="{B75B7F8A-8727-5457-0B9C-45220781290A}"/>
              </a:ext>
            </a:extLst>
          </p:cNvPr>
          <p:cNvSpPr/>
          <p:nvPr/>
        </p:nvSpPr>
        <p:spPr>
          <a:xfrm>
            <a:off x="4300153" y="1354891"/>
            <a:ext cx="5939352" cy="1119791"/>
          </a:xfrm>
          <a:prstGeom prst="round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18" name="CuadroTexto 17"/>
          <p:cNvSpPr txBox="1"/>
          <p:nvPr/>
        </p:nvSpPr>
        <p:spPr>
          <a:xfrm>
            <a:off x="4496978" y="1447311"/>
            <a:ext cx="5329885" cy="1006429"/>
          </a:xfrm>
          <a:prstGeom prst="rect">
            <a:avLst/>
          </a:prstGeom>
          <a:noFill/>
        </p:spPr>
        <p:txBody>
          <a:bodyPr wrap="square" rtlCol="0">
            <a:spAutoFit/>
          </a:bodyPr>
          <a:lstStyle/>
          <a:p>
            <a:pPr marL="285750" indent="-285750">
              <a:buFont typeface="Arial" panose="020B0604020202020204" pitchFamily="34" charset="0"/>
              <a:buChar char="•"/>
            </a:pPr>
            <a:r>
              <a:rPr lang="es-CO" sz="1485" b="1" dirty="0">
                <a:solidFill>
                  <a:schemeClr val="bg1"/>
                </a:solidFill>
                <a:latin typeface="Arial" panose="020B0604020202020204" pitchFamily="34" charset="0"/>
                <a:cs typeface="Arial" panose="020B0604020202020204" pitchFamily="34" charset="0"/>
              </a:rPr>
              <a:t>En el siguiente juego ayuda a las víctimas </a:t>
            </a:r>
            <a:br>
              <a:rPr lang="es-CO" sz="1485" b="1" dirty="0">
                <a:solidFill>
                  <a:schemeClr val="bg1"/>
                </a:solidFill>
                <a:latin typeface="Arial" panose="020B0604020202020204" pitchFamily="34" charset="0"/>
                <a:cs typeface="Arial" panose="020B0604020202020204" pitchFamily="34" charset="0"/>
              </a:rPr>
            </a:br>
            <a:r>
              <a:rPr lang="es-CO" sz="1485" b="1" dirty="0">
                <a:solidFill>
                  <a:schemeClr val="bg1"/>
                </a:solidFill>
                <a:latin typeface="Arial" panose="020B0604020202020204" pitchFamily="34" charset="0"/>
                <a:cs typeface="Arial" panose="020B0604020202020204" pitchFamily="34" charset="0"/>
              </a:rPr>
              <a:t>de desplazamiento forzado a retornar a su finca.</a:t>
            </a:r>
          </a:p>
          <a:p>
            <a:pPr marL="285750" indent="-285750">
              <a:buFont typeface="Arial" panose="020B0604020202020204" pitchFamily="34" charset="0"/>
              <a:buChar char="•"/>
            </a:pPr>
            <a:r>
              <a:rPr lang="es-CO" sz="1485" b="1" dirty="0">
                <a:solidFill>
                  <a:schemeClr val="bg1"/>
                </a:solidFill>
                <a:latin typeface="Arial" panose="020B0604020202020204" pitchFamily="34" charset="0"/>
                <a:cs typeface="Arial" panose="020B0604020202020204" pitchFamily="34" charset="0"/>
              </a:rPr>
              <a:t>Guíate por los íconos de los derechos de las víctimas que aparecen a continuación. </a:t>
            </a:r>
          </a:p>
        </p:txBody>
      </p:sp>
      <p:pic>
        <p:nvPicPr>
          <p:cNvPr id="4" name="Picture 3">
            <a:extLst>
              <a:ext uri="{FF2B5EF4-FFF2-40B4-BE49-F238E27FC236}">
                <a16:creationId xmlns:a16="http://schemas.microsoft.com/office/drawing/2014/main" id="{725ACE88-25FE-BD5B-0777-38CA8D4A9706}"/>
              </a:ext>
            </a:extLst>
          </p:cNvPr>
          <p:cNvPicPr>
            <a:picLocks noChangeAspect="1"/>
          </p:cNvPicPr>
          <p:nvPr/>
        </p:nvPicPr>
        <p:blipFill>
          <a:blip r:embed="rId15"/>
          <a:stretch>
            <a:fillRect/>
          </a:stretch>
        </p:blipFill>
        <p:spPr>
          <a:xfrm flipH="1">
            <a:off x="4075375" y="1571679"/>
            <a:ext cx="361497" cy="331096"/>
          </a:xfrm>
          <a:prstGeom prst="rect">
            <a:avLst/>
          </a:prstGeom>
        </p:spPr>
      </p:pic>
    </p:spTree>
    <p:extLst>
      <p:ext uri="{BB962C8B-B14F-4D97-AF65-F5344CB8AC3E}">
        <p14:creationId xmlns:p14="http://schemas.microsoft.com/office/powerpoint/2010/main" val="272236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1064E-F7FD-C8C4-23F4-BDE3359EC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15" name="Picture 14">
            <a:extLst>
              <a:ext uri="{FF2B5EF4-FFF2-40B4-BE49-F238E27FC236}">
                <a16:creationId xmlns:a16="http://schemas.microsoft.com/office/drawing/2014/main" id="{C62B44DC-8EE3-6DA0-CB83-802808CF9E3C}"/>
              </a:ext>
            </a:extLst>
          </p:cNvPr>
          <p:cNvPicPr>
            <a:picLocks noChangeAspect="1"/>
          </p:cNvPicPr>
          <p:nvPr/>
        </p:nvPicPr>
        <p:blipFill>
          <a:blip r:embed="rId3"/>
          <a:stretch>
            <a:fillRect/>
          </a:stretch>
        </p:blipFill>
        <p:spPr>
          <a:xfrm>
            <a:off x="734981" y="1563370"/>
            <a:ext cx="8433780" cy="4889623"/>
          </a:xfrm>
          <a:prstGeom prst="rect">
            <a:avLst/>
          </a:prstGeom>
        </p:spPr>
      </p:pic>
      <p:pic>
        <p:nvPicPr>
          <p:cNvPr id="16" name="Picture 15">
            <a:extLst>
              <a:ext uri="{FF2B5EF4-FFF2-40B4-BE49-F238E27FC236}">
                <a16:creationId xmlns:a16="http://schemas.microsoft.com/office/drawing/2014/main" id="{04576C84-AF91-2513-34A7-DC3377FEA7DC}"/>
              </a:ext>
            </a:extLst>
          </p:cNvPr>
          <p:cNvPicPr>
            <a:picLocks noChangeAspect="1"/>
          </p:cNvPicPr>
          <p:nvPr/>
        </p:nvPicPr>
        <p:blipFill>
          <a:blip r:embed="rId4"/>
          <a:stretch>
            <a:fillRect/>
          </a:stretch>
        </p:blipFill>
        <p:spPr>
          <a:xfrm>
            <a:off x="3685964" y="3659725"/>
            <a:ext cx="333939" cy="311300"/>
          </a:xfrm>
          <a:prstGeom prst="rect">
            <a:avLst/>
          </a:prstGeom>
        </p:spPr>
      </p:pic>
      <p:pic>
        <p:nvPicPr>
          <p:cNvPr id="17" name="Picture 16">
            <a:extLst>
              <a:ext uri="{FF2B5EF4-FFF2-40B4-BE49-F238E27FC236}">
                <a16:creationId xmlns:a16="http://schemas.microsoft.com/office/drawing/2014/main" id="{D429D355-E04C-A4E5-289F-9531EFAD4347}"/>
              </a:ext>
            </a:extLst>
          </p:cNvPr>
          <p:cNvPicPr>
            <a:picLocks noChangeAspect="1"/>
          </p:cNvPicPr>
          <p:nvPr/>
        </p:nvPicPr>
        <p:blipFill>
          <a:blip r:embed="rId5"/>
          <a:stretch>
            <a:fillRect/>
          </a:stretch>
        </p:blipFill>
        <p:spPr>
          <a:xfrm>
            <a:off x="1012156" y="3192289"/>
            <a:ext cx="222154" cy="330162"/>
          </a:xfrm>
          <a:prstGeom prst="rect">
            <a:avLst/>
          </a:prstGeom>
        </p:spPr>
      </p:pic>
      <p:pic>
        <p:nvPicPr>
          <p:cNvPr id="18" name="Picture 17">
            <a:extLst>
              <a:ext uri="{FF2B5EF4-FFF2-40B4-BE49-F238E27FC236}">
                <a16:creationId xmlns:a16="http://schemas.microsoft.com/office/drawing/2014/main" id="{BDAC2725-634D-857C-938A-D8F85098E7BC}"/>
              </a:ext>
            </a:extLst>
          </p:cNvPr>
          <p:cNvPicPr>
            <a:picLocks noChangeAspect="1"/>
          </p:cNvPicPr>
          <p:nvPr/>
        </p:nvPicPr>
        <p:blipFill>
          <a:blip r:embed="rId6"/>
          <a:stretch>
            <a:fillRect/>
          </a:stretch>
        </p:blipFill>
        <p:spPr>
          <a:xfrm>
            <a:off x="2186994" y="3260395"/>
            <a:ext cx="311300" cy="311300"/>
          </a:xfrm>
          <a:prstGeom prst="rect">
            <a:avLst/>
          </a:prstGeom>
        </p:spPr>
      </p:pic>
      <p:pic>
        <p:nvPicPr>
          <p:cNvPr id="22" name="Picture 21">
            <a:extLst>
              <a:ext uri="{FF2B5EF4-FFF2-40B4-BE49-F238E27FC236}">
                <a16:creationId xmlns:a16="http://schemas.microsoft.com/office/drawing/2014/main" id="{331D9A24-04C0-DD3F-C09B-1677FCCD02F8}"/>
              </a:ext>
            </a:extLst>
          </p:cNvPr>
          <p:cNvPicPr>
            <a:picLocks noChangeAspect="1"/>
          </p:cNvPicPr>
          <p:nvPr/>
        </p:nvPicPr>
        <p:blipFill>
          <a:blip r:embed="rId7"/>
          <a:stretch>
            <a:fillRect/>
          </a:stretch>
        </p:blipFill>
        <p:spPr>
          <a:xfrm>
            <a:off x="4663387" y="5241650"/>
            <a:ext cx="285017" cy="285017"/>
          </a:xfrm>
          <a:prstGeom prst="rect">
            <a:avLst/>
          </a:prstGeom>
        </p:spPr>
      </p:pic>
      <p:pic>
        <p:nvPicPr>
          <p:cNvPr id="23" name="Picture 22">
            <a:extLst>
              <a:ext uri="{FF2B5EF4-FFF2-40B4-BE49-F238E27FC236}">
                <a16:creationId xmlns:a16="http://schemas.microsoft.com/office/drawing/2014/main" id="{F9DCB0A6-40EC-7DC4-ABE4-55F8E8C9825A}"/>
              </a:ext>
            </a:extLst>
          </p:cNvPr>
          <p:cNvPicPr>
            <a:picLocks noChangeAspect="1"/>
          </p:cNvPicPr>
          <p:nvPr/>
        </p:nvPicPr>
        <p:blipFill>
          <a:blip r:embed="rId8"/>
          <a:stretch>
            <a:fillRect/>
          </a:stretch>
        </p:blipFill>
        <p:spPr>
          <a:xfrm>
            <a:off x="5791518" y="6060057"/>
            <a:ext cx="353733" cy="297369"/>
          </a:xfrm>
          <a:prstGeom prst="rect">
            <a:avLst/>
          </a:prstGeom>
        </p:spPr>
      </p:pic>
      <p:pic>
        <p:nvPicPr>
          <p:cNvPr id="24" name="Picture 23">
            <a:extLst>
              <a:ext uri="{FF2B5EF4-FFF2-40B4-BE49-F238E27FC236}">
                <a16:creationId xmlns:a16="http://schemas.microsoft.com/office/drawing/2014/main" id="{1F8D694C-BFCF-4453-B1A3-D7EC31C021A7}"/>
              </a:ext>
            </a:extLst>
          </p:cNvPr>
          <p:cNvPicPr>
            <a:picLocks noChangeAspect="1"/>
          </p:cNvPicPr>
          <p:nvPr/>
        </p:nvPicPr>
        <p:blipFill>
          <a:blip r:embed="rId9"/>
          <a:stretch>
            <a:fillRect/>
          </a:stretch>
        </p:blipFill>
        <p:spPr>
          <a:xfrm>
            <a:off x="1411479" y="5157605"/>
            <a:ext cx="353591" cy="369061"/>
          </a:xfrm>
          <a:prstGeom prst="rect">
            <a:avLst/>
          </a:prstGeom>
        </p:spPr>
      </p:pic>
      <p:pic>
        <p:nvPicPr>
          <p:cNvPr id="31" name="Picture 30">
            <a:extLst>
              <a:ext uri="{FF2B5EF4-FFF2-40B4-BE49-F238E27FC236}">
                <a16:creationId xmlns:a16="http://schemas.microsoft.com/office/drawing/2014/main" id="{EAB493CF-4353-6095-0CB5-D594FC75845E}"/>
              </a:ext>
            </a:extLst>
          </p:cNvPr>
          <p:cNvPicPr>
            <a:picLocks noChangeAspect="1"/>
          </p:cNvPicPr>
          <p:nvPr/>
        </p:nvPicPr>
        <p:blipFill>
          <a:blip r:embed="rId10"/>
          <a:stretch>
            <a:fillRect/>
          </a:stretch>
        </p:blipFill>
        <p:spPr>
          <a:xfrm>
            <a:off x="3052580" y="2088960"/>
            <a:ext cx="188216" cy="212660"/>
          </a:xfrm>
          <a:prstGeom prst="rect">
            <a:avLst/>
          </a:prstGeom>
        </p:spPr>
      </p:pic>
      <p:pic>
        <p:nvPicPr>
          <p:cNvPr id="34" name="Picture 33">
            <a:extLst>
              <a:ext uri="{FF2B5EF4-FFF2-40B4-BE49-F238E27FC236}">
                <a16:creationId xmlns:a16="http://schemas.microsoft.com/office/drawing/2014/main" id="{F3A4A877-B4DD-130A-C975-471D0D5A4B29}"/>
              </a:ext>
            </a:extLst>
          </p:cNvPr>
          <p:cNvPicPr>
            <a:picLocks noChangeAspect="1"/>
          </p:cNvPicPr>
          <p:nvPr/>
        </p:nvPicPr>
        <p:blipFill>
          <a:blip r:embed="rId10"/>
          <a:stretch>
            <a:fillRect/>
          </a:stretch>
        </p:blipFill>
        <p:spPr>
          <a:xfrm>
            <a:off x="4178855" y="1716935"/>
            <a:ext cx="188216" cy="212660"/>
          </a:xfrm>
          <a:prstGeom prst="rect">
            <a:avLst/>
          </a:prstGeom>
        </p:spPr>
      </p:pic>
      <p:pic>
        <p:nvPicPr>
          <p:cNvPr id="35" name="Picture 34">
            <a:extLst>
              <a:ext uri="{FF2B5EF4-FFF2-40B4-BE49-F238E27FC236}">
                <a16:creationId xmlns:a16="http://schemas.microsoft.com/office/drawing/2014/main" id="{F023E035-5260-E7DC-24FA-D9C2589050F7}"/>
              </a:ext>
            </a:extLst>
          </p:cNvPr>
          <p:cNvPicPr>
            <a:picLocks noChangeAspect="1"/>
          </p:cNvPicPr>
          <p:nvPr/>
        </p:nvPicPr>
        <p:blipFill>
          <a:blip r:embed="rId10"/>
          <a:stretch>
            <a:fillRect/>
          </a:stretch>
        </p:blipFill>
        <p:spPr>
          <a:xfrm>
            <a:off x="3450978" y="3260395"/>
            <a:ext cx="188216" cy="212660"/>
          </a:xfrm>
          <a:prstGeom prst="rect">
            <a:avLst/>
          </a:prstGeom>
        </p:spPr>
      </p:pic>
      <p:pic>
        <p:nvPicPr>
          <p:cNvPr id="36" name="Picture 35">
            <a:extLst>
              <a:ext uri="{FF2B5EF4-FFF2-40B4-BE49-F238E27FC236}">
                <a16:creationId xmlns:a16="http://schemas.microsoft.com/office/drawing/2014/main" id="{3AF6518A-9FFC-FFA1-ED26-EC75ECE97870}"/>
              </a:ext>
            </a:extLst>
          </p:cNvPr>
          <p:cNvPicPr>
            <a:picLocks noChangeAspect="1"/>
          </p:cNvPicPr>
          <p:nvPr/>
        </p:nvPicPr>
        <p:blipFill>
          <a:blip r:embed="rId10"/>
          <a:stretch>
            <a:fillRect/>
          </a:stretch>
        </p:blipFill>
        <p:spPr>
          <a:xfrm>
            <a:off x="7053441" y="1716935"/>
            <a:ext cx="188216" cy="212660"/>
          </a:xfrm>
          <a:prstGeom prst="rect">
            <a:avLst/>
          </a:prstGeom>
        </p:spPr>
      </p:pic>
      <p:pic>
        <p:nvPicPr>
          <p:cNvPr id="38" name="Picture 37">
            <a:extLst>
              <a:ext uri="{FF2B5EF4-FFF2-40B4-BE49-F238E27FC236}">
                <a16:creationId xmlns:a16="http://schemas.microsoft.com/office/drawing/2014/main" id="{810CF98F-B5EE-B06A-E36F-510CA3B1C09D}"/>
              </a:ext>
            </a:extLst>
          </p:cNvPr>
          <p:cNvPicPr>
            <a:picLocks noChangeAspect="1"/>
          </p:cNvPicPr>
          <p:nvPr/>
        </p:nvPicPr>
        <p:blipFill>
          <a:blip r:embed="rId10"/>
          <a:stretch>
            <a:fillRect/>
          </a:stretch>
        </p:blipFill>
        <p:spPr>
          <a:xfrm>
            <a:off x="5443372" y="4525113"/>
            <a:ext cx="188216" cy="212660"/>
          </a:xfrm>
          <a:prstGeom prst="rect">
            <a:avLst/>
          </a:prstGeom>
        </p:spPr>
      </p:pic>
      <p:pic>
        <p:nvPicPr>
          <p:cNvPr id="39" name="Picture 38">
            <a:extLst>
              <a:ext uri="{FF2B5EF4-FFF2-40B4-BE49-F238E27FC236}">
                <a16:creationId xmlns:a16="http://schemas.microsoft.com/office/drawing/2014/main" id="{6A52CA63-F8F5-575B-ECF3-6DF8703B64AE}"/>
              </a:ext>
            </a:extLst>
          </p:cNvPr>
          <p:cNvPicPr>
            <a:picLocks noChangeAspect="1"/>
          </p:cNvPicPr>
          <p:nvPr/>
        </p:nvPicPr>
        <p:blipFill>
          <a:blip r:embed="rId10"/>
          <a:stretch>
            <a:fillRect/>
          </a:stretch>
        </p:blipFill>
        <p:spPr>
          <a:xfrm>
            <a:off x="3831688" y="5420337"/>
            <a:ext cx="188216" cy="212660"/>
          </a:xfrm>
          <a:prstGeom prst="rect">
            <a:avLst/>
          </a:prstGeom>
        </p:spPr>
      </p:pic>
      <p:pic>
        <p:nvPicPr>
          <p:cNvPr id="41" name="Picture 40">
            <a:extLst>
              <a:ext uri="{FF2B5EF4-FFF2-40B4-BE49-F238E27FC236}">
                <a16:creationId xmlns:a16="http://schemas.microsoft.com/office/drawing/2014/main" id="{FCC93FD9-0E84-2ABB-4943-3FB7E91B38C6}"/>
              </a:ext>
            </a:extLst>
          </p:cNvPr>
          <p:cNvPicPr>
            <a:picLocks noChangeAspect="1"/>
          </p:cNvPicPr>
          <p:nvPr/>
        </p:nvPicPr>
        <p:blipFill>
          <a:blip r:embed="rId10"/>
          <a:stretch>
            <a:fillRect/>
          </a:stretch>
        </p:blipFill>
        <p:spPr>
          <a:xfrm>
            <a:off x="2651187" y="5816790"/>
            <a:ext cx="188216" cy="212660"/>
          </a:xfrm>
          <a:prstGeom prst="rect">
            <a:avLst/>
          </a:prstGeom>
        </p:spPr>
      </p:pic>
      <p:pic>
        <p:nvPicPr>
          <p:cNvPr id="42" name="Picture 41">
            <a:extLst>
              <a:ext uri="{FF2B5EF4-FFF2-40B4-BE49-F238E27FC236}">
                <a16:creationId xmlns:a16="http://schemas.microsoft.com/office/drawing/2014/main" id="{08DF023A-813B-95DF-DC19-319062C88846}"/>
              </a:ext>
            </a:extLst>
          </p:cNvPr>
          <p:cNvPicPr>
            <a:picLocks noChangeAspect="1"/>
          </p:cNvPicPr>
          <p:nvPr/>
        </p:nvPicPr>
        <p:blipFill>
          <a:blip r:embed="rId11"/>
          <a:stretch>
            <a:fillRect/>
          </a:stretch>
        </p:blipFill>
        <p:spPr>
          <a:xfrm>
            <a:off x="6253528" y="2088959"/>
            <a:ext cx="246446" cy="212660"/>
          </a:xfrm>
          <a:prstGeom prst="rect">
            <a:avLst/>
          </a:prstGeom>
        </p:spPr>
      </p:pic>
      <p:pic>
        <p:nvPicPr>
          <p:cNvPr id="43" name="Picture 42">
            <a:extLst>
              <a:ext uri="{FF2B5EF4-FFF2-40B4-BE49-F238E27FC236}">
                <a16:creationId xmlns:a16="http://schemas.microsoft.com/office/drawing/2014/main" id="{F7A1FB39-C31A-E9DB-2078-212F7BDC0AB8}"/>
              </a:ext>
            </a:extLst>
          </p:cNvPr>
          <p:cNvPicPr>
            <a:picLocks noChangeAspect="1"/>
          </p:cNvPicPr>
          <p:nvPr/>
        </p:nvPicPr>
        <p:blipFill>
          <a:blip r:embed="rId12"/>
          <a:stretch>
            <a:fillRect/>
          </a:stretch>
        </p:blipFill>
        <p:spPr>
          <a:xfrm>
            <a:off x="8678344" y="4946492"/>
            <a:ext cx="262771" cy="211115"/>
          </a:xfrm>
          <a:prstGeom prst="rect">
            <a:avLst/>
          </a:prstGeom>
        </p:spPr>
      </p:pic>
      <p:pic>
        <p:nvPicPr>
          <p:cNvPr id="44" name="Picture 43">
            <a:extLst>
              <a:ext uri="{FF2B5EF4-FFF2-40B4-BE49-F238E27FC236}">
                <a16:creationId xmlns:a16="http://schemas.microsoft.com/office/drawing/2014/main" id="{1BEF80CE-43A5-A131-BA65-ABEFEE4048F0}"/>
              </a:ext>
            </a:extLst>
          </p:cNvPr>
          <p:cNvPicPr>
            <a:picLocks noChangeAspect="1"/>
          </p:cNvPicPr>
          <p:nvPr/>
        </p:nvPicPr>
        <p:blipFill>
          <a:blip r:embed="rId13"/>
          <a:stretch>
            <a:fillRect/>
          </a:stretch>
        </p:blipFill>
        <p:spPr>
          <a:xfrm>
            <a:off x="8240667" y="4029136"/>
            <a:ext cx="232383" cy="292007"/>
          </a:xfrm>
          <a:prstGeom prst="rect">
            <a:avLst/>
          </a:prstGeom>
        </p:spPr>
      </p:pic>
      <p:pic>
        <p:nvPicPr>
          <p:cNvPr id="45" name="Picture 44">
            <a:extLst>
              <a:ext uri="{FF2B5EF4-FFF2-40B4-BE49-F238E27FC236}">
                <a16:creationId xmlns:a16="http://schemas.microsoft.com/office/drawing/2014/main" id="{71846ABC-1315-C971-70C4-58E5C3234C33}"/>
              </a:ext>
            </a:extLst>
          </p:cNvPr>
          <p:cNvPicPr>
            <a:picLocks noChangeAspect="1"/>
          </p:cNvPicPr>
          <p:nvPr/>
        </p:nvPicPr>
        <p:blipFill>
          <a:blip r:embed="rId14"/>
          <a:stretch>
            <a:fillRect/>
          </a:stretch>
        </p:blipFill>
        <p:spPr>
          <a:xfrm>
            <a:off x="9223788" y="5876424"/>
            <a:ext cx="697467" cy="567998"/>
          </a:xfrm>
          <a:prstGeom prst="rect">
            <a:avLst/>
          </a:prstGeom>
        </p:spPr>
      </p:pic>
      <p:pic>
        <p:nvPicPr>
          <p:cNvPr id="46" name="Picture 45">
            <a:extLst>
              <a:ext uri="{FF2B5EF4-FFF2-40B4-BE49-F238E27FC236}">
                <a16:creationId xmlns:a16="http://schemas.microsoft.com/office/drawing/2014/main" id="{B0BF8E56-F034-FDC4-E01C-C693E07FACF0}"/>
              </a:ext>
            </a:extLst>
          </p:cNvPr>
          <p:cNvPicPr>
            <a:picLocks noChangeAspect="1"/>
          </p:cNvPicPr>
          <p:nvPr/>
        </p:nvPicPr>
        <p:blipFill>
          <a:blip r:embed="rId15"/>
          <a:stretch>
            <a:fillRect/>
          </a:stretch>
        </p:blipFill>
        <p:spPr>
          <a:xfrm>
            <a:off x="124845" y="1333433"/>
            <a:ext cx="610136" cy="543686"/>
          </a:xfrm>
          <a:prstGeom prst="rect">
            <a:avLst/>
          </a:prstGeom>
        </p:spPr>
      </p:pic>
    </p:spTree>
    <p:extLst>
      <p:ext uri="{BB962C8B-B14F-4D97-AF65-F5344CB8AC3E}">
        <p14:creationId xmlns:p14="http://schemas.microsoft.com/office/powerpoint/2010/main" val="1255787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6FE0A6-193D-C494-3B4B-25F263C8C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55" name="CENTRO DE ENCUENTRO">
            <a:extLst>
              <a:ext uri="{FF2B5EF4-FFF2-40B4-BE49-F238E27FC236}">
                <a16:creationId xmlns:a16="http://schemas.microsoft.com/office/drawing/2014/main" id="{7EF2B669-7A67-8C25-F1BB-457A3CBCC45B}"/>
              </a:ext>
            </a:extLst>
          </p:cNvPr>
          <p:cNvSpPr/>
          <p:nvPr/>
        </p:nvSpPr>
        <p:spPr>
          <a:xfrm>
            <a:off x="510597" y="6794089"/>
            <a:ext cx="4352223" cy="733240"/>
          </a:xfrm>
          <a:prstGeom prst="roundRect">
            <a:avLst>
              <a:gd name="adj" fmla="val 30137"/>
            </a:avLst>
          </a:prstGeom>
          <a:solidFill>
            <a:srgbClr val="FFC43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rtlCol="0" anchor="ctr"/>
          <a:lstStyle/>
          <a:p>
            <a:pPr algn="ctr"/>
            <a:endParaRPr lang="es-CO" sz="1200" b="1" dirty="0">
              <a:solidFill>
                <a:schemeClr val="tx1">
                  <a:lumMod val="50000"/>
                  <a:lumOff val="50000"/>
                </a:schemeClr>
              </a:solidFill>
            </a:endParaRPr>
          </a:p>
          <a:p>
            <a:pPr algn="ctr"/>
            <a:r>
              <a:rPr lang="es-CO" sz="1200" b="1" dirty="0">
                <a:solidFill>
                  <a:schemeClr val="tx1">
                    <a:lumMod val="50000"/>
                    <a:lumOff val="50000"/>
                  </a:schemeClr>
                </a:solidFill>
              </a:rPr>
              <a:t>Las localidades que se encuentran en color amarillo corresponden a los Centros de encuentro para la Paz y la Integración Local de Víctimas del Conflicto Armado Interno. </a:t>
            </a:r>
          </a:p>
          <a:p>
            <a:pPr algn="ctr"/>
            <a:endParaRPr lang="es-CO" sz="1200" b="1" dirty="0">
              <a:solidFill>
                <a:schemeClr val="tx1">
                  <a:lumMod val="50000"/>
                  <a:lumOff val="50000"/>
                </a:schemeClr>
              </a:solidFill>
            </a:endParaRPr>
          </a:p>
        </p:txBody>
      </p:sp>
      <p:sp>
        <p:nvSpPr>
          <p:cNvPr id="56" name="BOTON MEMORIA">
            <a:extLst>
              <a:ext uri="{FF2B5EF4-FFF2-40B4-BE49-F238E27FC236}">
                <a16:creationId xmlns:a16="http://schemas.microsoft.com/office/drawing/2014/main" id="{DBCC74B2-DD4B-F1D7-78A9-5DD31B286AB0}"/>
              </a:ext>
            </a:extLst>
          </p:cNvPr>
          <p:cNvSpPr/>
          <p:nvPr/>
        </p:nvSpPr>
        <p:spPr>
          <a:xfrm>
            <a:off x="7835274" y="610154"/>
            <a:ext cx="2093106" cy="628156"/>
          </a:xfrm>
          <a:prstGeom prst="roundRect">
            <a:avLst>
              <a:gd name="adj" fmla="val 30137"/>
            </a:avLst>
          </a:prstGeom>
          <a:solidFill>
            <a:srgbClr val="D5D5D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rtlCol="0" anchor="ctr"/>
          <a:lstStyle/>
          <a:p>
            <a:pPr algn="ctr"/>
            <a:endParaRPr lang="es-CO" sz="1000" b="1" dirty="0">
              <a:solidFill>
                <a:srgbClr val="C00000"/>
              </a:solidFill>
            </a:endParaRPr>
          </a:p>
          <a:p>
            <a:pPr algn="ctr"/>
            <a:r>
              <a:rPr lang="es-CO" sz="1600" b="1" dirty="0">
                <a:solidFill>
                  <a:srgbClr val="C00000"/>
                </a:solidFill>
              </a:rPr>
              <a:t>Bogotá epicentro </a:t>
            </a:r>
            <a:br>
              <a:rPr lang="es-CO" sz="1600" b="1" dirty="0">
                <a:solidFill>
                  <a:srgbClr val="C00000"/>
                </a:solidFill>
              </a:rPr>
            </a:br>
            <a:r>
              <a:rPr lang="es-CO" sz="1600" b="1" dirty="0">
                <a:solidFill>
                  <a:srgbClr val="C00000"/>
                </a:solidFill>
              </a:rPr>
              <a:t>de paz</a:t>
            </a:r>
          </a:p>
          <a:p>
            <a:pPr algn="ctr"/>
            <a:endParaRPr lang="es-CO" sz="1000" b="1" dirty="0">
              <a:solidFill>
                <a:srgbClr val="C00000"/>
              </a:solidFill>
            </a:endParaRPr>
          </a:p>
        </p:txBody>
      </p:sp>
      <p:pic>
        <p:nvPicPr>
          <p:cNvPr id="18" name="Imagen ENGATIVÁ" descr="Dibujo en blanco y negro&#10;&#10;Descripción generada automáticamente con confianza baja">
            <a:extLst>
              <a:ext uri="{FF2B5EF4-FFF2-40B4-BE49-F238E27FC236}">
                <a16:creationId xmlns:a16="http://schemas.microsoft.com/office/drawing/2014/main" id="{7D8F3B3D-14EF-EB94-E11F-6C2E21FD64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635" y="2314083"/>
            <a:ext cx="6501990" cy="3647653"/>
          </a:xfrm>
          <a:prstGeom prst="rect">
            <a:avLst/>
          </a:prstGeom>
        </p:spPr>
      </p:pic>
      <p:pic>
        <p:nvPicPr>
          <p:cNvPr id="20" name="Imagen CHAPINERO" descr="Un conjunto de letras negras en un fondo negro&#10;&#10;Descripción generada automáticamente con confianza baja">
            <a:extLst>
              <a:ext uri="{FF2B5EF4-FFF2-40B4-BE49-F238E27FC236}">
                <a16:creationId xmlns:a16="http://schemas.microsoft.com/office/drawing/2014/main" id="{78326FA3-F4D4-51C9-94C0-668D936B9E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605" y="2372110"/>
            <a:ext cx="6501990" cy="3647653"/>
          </a:xfrm>
          <a:prstGeom prst="rect">
            <a:avLst/>
          </a:prstGeom>
        </p:spPr>
      </p:pic>
      <p:pic>
        <p:nvPicPr>
          <p:cNvPr id="22" name="Imagen FONTIBÓN" descr="Imagen que contiene oscuro, viendo, luz, iluminado&#10;&#10;Descripción generada automáticamente">
            <a:extLst>
              <a:ext uri="{FF2B5EF4-FFF2-40B4-BE49-F238E27FC236}">
                <a16:creationId xmlns:a16="http://schemas.microsoft.com/office/drawing/2014/main" id="{B8B9E8BC-1994-3182-A591-868744C047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9056" y="2282995"/>
            <a:ext cx="6501990" cy="3647653"/>
          </a:xfrm>
          <a:prstGeom prst="rect">
            <a:avLst/>
          </a:prstGeom>
        </p:spPr>
      </p:pic>
      <p:pic>
        <p:nvPicPr>
          <p:cNvPr id="24" name="Imagen KENNEDY" descr="Dibujo en blanco y negro&#10;&#10;Descripción generada automáticamente con confianza baja">
            <a:extLst>
              <a:ext uri="{FF2B5EF4-FFF2-40B4-BE49-F238E27FC236}">
                <a16:creationId xmlns:a16="http://schemas.microsoft.com/office/drawing/2014/main" id="{0E853462-A0F0-7332-4AF4-29318C7D0C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9056" y="2289214"/>
            <a:ext cx="6501990" cy="3647653"/>
          </a:xfrm>
          <a:prstGeom prst="rect">
            <a:avLst/>
          </a:prstGeom>
        </p:spPr>
      </p:pic>
      <p:pic>
        <p:nvPicPr>
          <p:cNvPr id="26" name="Imagen BOSA" descr="Dibujo en blanco y negro&#10;&#10;Descripción generada automáticamente con confianza baja">
            <a:extLst>
              <a:ext uri="{FF2B5EF4-FFF2-40B4-BE49-F238E27FC236}">
                <a16:creationId xmlns:a16="http://schemas.microsoft.com/office/drawing/2014/main" id="{11DA8D6D-5BE9-1170-5E2D-4D2B444517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0766" y="2330662"/>
            <a:ext cx="6501990" cy="3647653"/>
          </a:xfrm>
          <a:prstGeom prst="rect">
            <a:avLst/>
          </a:prstGeom>
        </p:spPr>
      </p:pic>
      <p:pic>
        <p:nvPicPr>
          <p:cNvPr id="28" name="Imagen ANTONIO NARIÑO">
            <a:extLst>
              <a:ext uri="{FF2B5EF4-FFF2-40B4-BE49-F238E27FC236}">
                <a16:creationId xmlns:a16="http://schemas.microsoft.com/office/drawing/2014/main" id="{E495A28A-7FFF-3B18-BB43-C9AEEAA033B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856635" y="2376555"/>
            <a:ext cx="6501990" cy="3647652"/>
          </a:xfrm>
          <a:prstGeom prst="rect">
            <a:avLst/>
          </a:prstGeom>
        </p:spPr>
      </p:pic>
      <p:pic>
        <p:nvPicPr>
          <p:cNvPr id="30" name="Imagen CIUDAD BOLÍVAR" descr="Un conjunto de letras negras en un fondo negro&#10;&#10;Descripción generada automáticamente con confianza baja">
            <a:extLst>
              <a:ext uri="{FF2B5EF4-FFF2-40B4-BE49-F238E27FC236}">
                <a16:creationId xmlns:a16="http://schemas.microsoft.com/office/drawing/2014/main" id="{A30950E4-F392-CA6D-152E-A5E57EFE57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5635" y="2297504"/>
            <a:ext cx="6501990" cy="3647653"/>
          </a:xfrm>
          <a:prstGeom prst="rect">
            <a:avLst/>
          </a:prstGeom>
        </p:spPr>
      </p:pic>
      <p:pic>
        <p:nvPicPr>
          <p:cNvPr id="32" name="Imagen USME" descr="Dibujo en blanco y negro&#10;&#10;Descripción generada automáticamente con confianza baja">
            <a:extLst>
              <a:ext uri="{FF2B5EF4-FFF2-40B4-BE49-F238E27FC236}">
                <a16:creationId xmlns:a16="http://schemas.microsoft.com/office/drawing/2014/main" id="{78CFD70D-19E8-EE97-97E9-4D7A854607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5635" y="2337940"/>
            <a:ext cx="6501990" cy="3647653"/>
          </a:xfrm>
          <a:prstGeom prst="rect">
            <a:avLst/>
          </a:prstGeom>
        </p:spPr>
      </p:pic>
      <p:pic>
        <p:nvPicPr>
          <p:cNvPr id="73" name="Imagen USAQUEN" descr="Imagen en blanco y negro&#10;&#10;Descripción generada automáticamente con confianza baja">
            <a:extLst>
              <a:ext uri="{FF2B5EF4-FFF2-40B4-BE49-F238E27FC236}">
                <a16:creationId xmlns:a16="http://schemas.microsoft.com/office/drawing/2014/main" id="{82562C7F-BC17-27CC-F598-F200324DF2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1114" y="2317275"/>
            <a:ext cx="6454872" cy="3621218"/>
          </a:xfrm>
          <a:prstGeom prst="rect">
            <a:avLst/>
          </a:prstGeom>
        </p:spPr>
      </p:pic>
      <p:pic>
        <p:nvPicPr>
          <p:cNvPr id="75" name="Imagen TUNJUELITO" descr="Imagen en blanco y negro&#10;&#10;Descripción generada automáticamente con confianza baja">
            <a:extLst>
              <a:ext uri="{FF2B5EF4-FFF2-40B4-BE49-F238E27FC236}">
                <a16:creationId xmlns:a16="http://schemas.microsoft.com/office/drawing/2014/main" id="{F25DC271-D15D-DDC5-111A-7330AD462C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0511" y="2328888"/>
            <a:ext cx="6501990" cy="3647652"/>
          </a:xfrm>
          <a:prstGeom prst="rect">
            <a:avLst/>
          </a:prstGeom>
        </p:spPr>
      </p:pic>
      <p:pic>
        <p:nvPicPr>
          <p:cNvPr id="77" name="Imagen TEUSAQUILLO" descr="Icono&#10;&#10;Descripción generada automáticamente">
            <a:extLst>
              <a:ext uri="{FF2B5EF4-FFF2-40B4-BE49-F238E27FC236}">
                <a16:creationId xmlns:a16="http://schemas.microsoft.com/office/drawing/2014/main" id="{49FD68F9-9554-8F7F-1830-8DE41CBF54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2904" y="2381353"/>
            <a:ext cx="6265025" cy="3514713"/>
          </a:xfrm>
          <a:prstGeom prst="rect">
            <a:avLst/>
          </a:prstGeom>
        </p:spPr>
      </p:pic>
      <p:pic>
        <p:nvPicPr>
          <p:cNvPr id="79" name="Imagen SANTA FE" descr="Fondo negro con letras blancas&#10;&#10;Descripción generada automáticamente con confianza media">
            <a:extLst>
              <a:ext uri="{FF2B5EF4-FFF2-40B4-BE49-F238E27FC236}">
                <a16:creationId xmlns:a16="http://schemas.microsoft.com/office/drawing/2014/main" id="{4F3A3E23-56BC-29B4-5663-ABF0B2A5A34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16077" y="2372563"/>
            <a:ext cx="6094716" cy="3419171"/>
          </a:xfrm>
          <a:prstGeom prst="rect">
            <a:avLst/>
          </a:prstGeom>
        </p:spPr>
      </p:pic>
      <p:pic>
        <p:nvPicPr>
          <p:cNvPr id="81" name="Imagen SAN CRISTOBAL" descr="Dibujo en blanco y negro&#10;&#10;Descripción generada automáticamente con confianza baja">
            <a:extLst>
              <a:ext uri="{FF2B5EF4-FFF2-40B4-BE49-F238E27FC236}">
                <a16:creationId xmlns:a16="http://schemas.microsoft.com/office/drawing/2014/main" id="{A41858D3-119C-3706-8D46-A2FE95446C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00766" y="2337942"/>
            <a:ext cx="6501990" cy="3647652"/>
          </a:xfrm>
          <a:prstGeom prst="rect">
            <a:avLst/>
          </a:prstGeom>
        </p:spPr>
      </p:pic>
      <p:pic>
        <p:nvPicPr>
          <p:cNvPr id="83" name="Imagen SUMAPAZ" descr="Fondo negro con letras blancas&#10;&#10;Descripción generada automáticamente con confianza media">
            <a:extLst>
              <a:ext uri="{FF2B5EF4-FFF2-40B4-BE49-F238E27FC236}">
                <a16:creationId xmlns:a16="http://schemas.microsoft.com/office/drawing/2014/main" id="{21EF7DAB-14D7-6E26-07E5-07619BDD679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9038" y="2416031"/>
            <a:ext cx="5904689" cy="3312563"/>
          </a:xfrm>
          <a:prstGeom prst="rect">
            <a:avLst/>
          </a:prstGeom>
        </p:spPr>
      </p:pic>
      <p:pic>
        <p:nvPicPr>
          <p:cNvPr id="85" name="Imagen RAFAEL URIBE" descr="Fondo negro con letras blancas&#10;&#10;Descripción generada automáticamente con confianza media">
            <a:extLst>
              <a:ext uri="{FF2B5EF4-FFF2-40B4-BE49-F238E27FC236}">
                <a16:creationId xmlns:a16="http://schemas.microsoft.com/office/drawing/2014/main" id="{B9782C07-D151-F4A3-2590-1829A585CAA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82958" y="2441226"/>
            <a:ext cx="6094716" cy="3419171"/>
          </a:xfrm>
          <a:prstGeom prst="rect">
            <a:avLst/>
          </a:prstGeom>
        </p:spPr>
      </p:pic>
      <p:pic>
        <p:nvPicPr>
          <p:cNvPr id="87" name="Imagen PUENTE ARANDA" descr="Icono&#10;&#10;Descripción generada automáticamente con confianza media">
            <a:extLst>
              <a:ext uri="{FF2B5EF4-FFF2-40B4-BE49-F238E27FC236}">
                <a16:creationId xmlns:a16="http://schemas.microsoft.com/office/drawing/2014/main" id="{22ACD289-CAF6-9C84-6594-7E74CE6CB58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54637" y="2341692"/>
            <a:ext cx="6413869" cy="3598217"/>
          </a:xfrm>
          <a:prstGeom prst="rect">
            <a:avLst/>
          </a:prstGeom>
        </p:spPr>
      </p:pic>
      <p:pic>
        <p:nvPicPr>
          <p:cNvPr id="89" name="Imagen LOS MÁRTIRES" descr="Fondo negro con letras blancas&#10;&#10;Descripción generada automáticamente con confianza media">
            <a:extLst>
              <a:ext uri="{FF2B5EF4-FFF2-40B4-BE49-F238E27FC236}">
                <a16:creationId xmlns:a16="http://schemas.microsoft.com/office/drawing/2014/main" id="{EA301427-5AA1-8494-A715-7BCA13534D9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18036" y="2333629"/>
            <a:ext cx="6487196" cy="3639353"/>
          </a:xfrm>
          <a:prstGeom prst="rect">
            <a:avLst/>
          </a:prstGeom>
        </p:spPr>
      </p:pic>
      <p:pic>
        <p:nvPicPr>
          <p:cNvPr id="93" name="Imagen BARRIOS UNIDOS" descr="Imagen que contiene Icono&#10;&#10;Descripción generada automáticamente">
            <a:extLst>
              <a:ext uri="{FF2B5EF4-FFF2-40B4-BE49-F238E27FC236}">
                <a16:creationId xmlns:a16="http://schemas.microsoft.com/office/drawing/2014/main" id="{8AC9ECDE-2EFA-A149-8C71-E0C80F2E714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65182" y="2349405"/>
            <a:ext cx="6329426" cy="3550844"/>
          </a:xfrm>
          <a:prstGeom prst="rect">
            <a:avLst/>
          </a:prstGeom>
        </p:spPr>
      </p:pic>
      <p:pic>
        <p:nvPicPr>
          <p:cNvPr id="91" name="Imagen CANDELARIA" descr="Imagen que contiene Interfaz de usuario gráfica&#10;&#10;Descripción generada automáticamente">
            <a:extLst>
              <a:ext uri="{FF2B5EF4-FFF2-40B4-BE49-F238E27FC236}">
                <a16:creationId xmlns:a16="http://schemas.microsoft.com/office/drawing/2014/main" id="{FA9ADFAB-E863-DAB5-DE7E-2D097FD9CE9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97601" y="2309103"/>
            <a:ext cx="6439942" cy="3612844"/>
          </a:xfrm>
          <a:prstGeom prst="rect">
            <a:avLst/>
          </a:prstGeom>
        </p:spPr>
      </p:pic>
      <p:pic>
        <p:nvPicPr>
          <p:cNvPr id="16" name="Imagen SUBA" descr="Imagen en blanco y negro&#10;&#10;Descripción generada automáticamente con confianza baja">
            <a:extLst>
              <a:ext uri="{FF2B5EF4-FFF2-40B4-BE49-F238E27FC236}">
                <a16:creationId xmlns:a16="http://schemas.microsoft.com/office/drawing/2014/main" id="{BA53AFC8-A8E7-9ECB-17C8-BD68B3035B5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75376" y="2289214"/>
            <a:ext cx="6501990" cy="3647653"/>
          </a:xfrm>
          <a:prstGeom prst="rect">
            <a:avLst/>
          </a:prstGeom>
        </p:spPr>
      </p:pic>
      <p:sp>
        <p:nvSpPr>
          <p:cNvPr id="67" name="20">
            <a:extLst>
              <a:ext uri="{FF2B5EF4-FFF2-40B4-BE49-F238E27FC236}">
                <a16:creationId xmlns:a16="http://schemas.microsoft.com/office/drawing/2014/main" id="{60DFC468-537F-3D94-A99B-12C43543E139}"/>
              </a:ext>
            </a:extLst>
          </p:cNvPr>
          <p:cNvSpPr/>
          <p:nvPr/>
        </p:nvSpPr>
        <p:spPr>
          <a:xfrm>
            <a:off x="7611805" y="3530312"/>
            <a:ext cx="380166" cy="340093"/>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20</a:t>
            </a:r>
          </a:p>
        </p:txBody>
      </p:sp>
      <p:sp>
        <p:nvSpPr>
          <p:cNvPr id="66" name="19">
            <a:extLst>
              <a:ext uri="{FF2B5EF4-FFF2-40B4-BE49-F238E27FC236}">
                <a16:creationId xmlns:a16="http://schemas.microsoft.com/office/drawing/2014/main" id="{1430D95A-2222-70EE-A87E-C45DB9127047}"/>
              </a:ext>
            </a:extLst>
          </p:cNvPr>
          <p:cNvSpPr/>
          <p:nvPr/>
        </p:nvSpPr>
        <p:spPr>
          <a:xfrm>
            <a:off x="6467905" y="4616296"/>
            <a:ext cx="385584" cy="364630"/>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19</a:t>
            </a:r>
          </a:p>
        </p:txBody>
      </p:sp>
      <p:sp>
        <p:nvSpPr>
          <p:cNvPr id="68" name="18">
            <a:extLst>
              <a:ext uri="{FF2B5EF4-FFF2-40B4-BE49-F238E27FC236}">
                <a16:creationId xmlns:a16="http://schemas.microsoft.com/office/drawing/2014/main" id="{AD3BC913-BBCA-895E-08A4-43992D36A438}"/>
              </a:ext>
            </a:extLst>
          </p:cNvPr>
          <p:cNvSpPr/>
          <p:nvPr/>
        </p:nvSpPr>
        <p:spPr>
          <a:xfrm>
            <a:off x="6062810" y="4066987"/>
            <a:ext cx="406613" cy="374581"/>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18</a:t>
            </a:r>
          </a:p>
        </p:txBody>
      </p:sp>
      <p:sp>
        <p:nvSpPr>
          <p:cNvPr id="71" name="17">
            <a:extLst>
              <a:ext uri="{FF2B5EF4-FFF2-40B4-BE49-F238E27FC236}">
                <a16:creationId xmlns:a16="http://schemas.microsoft.com/office/drawing/2014/main" id="{A56B5468-F70E-5ECB-A67F-62969E2CC997}"/>
              </a:ext>
            </a:extLst>
          </p:cNvPr>
          <p:cNvSpPr/>
          <p:nvPr/>
        </p:nvSpPr>
        <p:spPr>
          <a:xfrm>
            <a:off x="5616612" y="3064792"/>
            <a:ext cx="374162" cy="331434"/>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578" b="1" dirty="0"/>
              <a:t>17</a:t>
            </a:r>
          </a:p>
        </p:txBody>
      </p:sp>
      <p:sp>
        <p:nvSpPr>
          <p:cNvPr id="70" name="16">
            <a:extLst>
              <a:ext uri="{FF2B5EF4-FFF2-40B4-BE49-F238E27FC236}">
                <a16:creationId xmlns:a16="http://schemas.microsoft.com/office/drawing/2014/main" id="{D31DBFEF-A3BB-848D-35AB-A01E0FF3FB96}"/>
              </a:ext>
            </a:extLst>
          </p:cNvPr>
          <p:cNvSpPr/>
          <p:nvPr/>
        </p:nvSpPr>
        <p:spPr>
          <a:xfrm>
            <a:off x="5143876" y="3991624"/>
            <a:ext cx="388180" cy="322102"/>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16</a:t>
            </a:r>
          </a:p>
        </p:txBody>
      </p:sp>
      <p:sp>
        <p:nvSpPr>
          <p:cNvPr id="69" name="15">
            <a:extLst>
              <a:ext uri="{FF2B5EF4-FFF2-40B4-BE49-F238E27FC236}">
                <a16:creationId xmlns:a16="http://schemas.microsoft.com/office/drawing/2014/main" id="{572C183C-0AEC-4674-E408-E03B280A6BCC}"/>
              </a:ext>
            </a:extLst>
          </p:cNvPr>
          <p:cNvSpPr/>
          <p:nvPr/>
        </p:nvSpPr>
        <p:spPr>
          <a:xfrm>
            <a:off x="5721148" y="3871440"/>
            <a:ext cx="388179" cy="354668"/>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15</a:t>
            </a:r>
          </a:p>
        </p:txBody>
      </p:sp>
      <p:sp>
        <p:nvSpPr>
          <p:cNvPr id="65" name="14">
            <a:extLst>
              <a:ext uri="{FF2B5EF4-FFF2-40B4-BE49-F238E27FC236}">
                <a16:creationId xmlns:a16="http://schemas.microsoft.com/office/drawing/2014/main" id="{C45D145A-F2C1-76A4-5178-A26FC4E7A03D}"/>
              </a:ext>
            </a:extLst>
          </p:cNvPr>
          <p:cNvSpPr/>
          <p:nvPr/>
        </p:nvSpPr>
        <p:spPr>
          <a:xfrm>
            <a:off x="5343271" y="3578022"/>
            <a:ext cx="388180" cy="308316"/>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13</a:t>
            </a:r>
          </a:p>
        </p:txBody>
      </p:sp>
      <p:sp>
        <p:nvSpPr>
          <p:cNvPr id="64" name="13">
            <a:extLst>
              <a:ext uri="{FF2B5EF4-FFF2-40B4-BE49-F238E27FC236}">
                <a16:creationId xmlns:a16="http://schemas.microsoft.com/office/drawing/2014/main" id="{CE60E792-E46A-3862-0538-DF236DEF9A3F}"/>
              </a:ext>
            </a:extLst>
          </p:cNvPr>
          <p:cNvSpPr/>
          <p:nvPr/>
        </p:nvSpPr>
        <p:spPr>
          <a:xfrm>
            <a:off x="4786703" y="3504546"/>
            <a:ext cx="388180" cy="330652"/>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14</a:t>
            </a:r>
          </a:p>
        </p:txBody>
      </p:sp>
      <p:sp>
        <p:nvSpPr>
          <p:cNvPr id="63" name="12">
            <a:extLst>
              <a:ext uri="{FF2B5EF4-FFF2-40B4-BE49-F238E27FC236}">
                <a16:creationId xmlns:a16="http://schemas.microsoft.com/office/drawing/2014/main" id="{C8113F3E-8D3B-BF48-0420-C2E36031E02A}"/>
              </a:ext>
            </a:extLst>
          </p:cNvPr>
          <p:cNvSpPr/>
          <p:nvPr/>
        </p:nvSpPr>
        <p:spPr>
          <a:xfrm>
            <a:off x="4221998" y="3345726"/>
            <a:ext cx="388180" cy="330652"/>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12</a:t>
            </a:r>
          </a:p>
        </p:txBody>
      </p:sp>
      <p:sp>
        <p:nvSpPr>
          <p:cNvPr id="62" name="11">
            <a:extLst>
              <a:ext uri="{FF2B5EF4-FFF2-40B4-BE49-F238E27FC236}">
                <a16:creationId xmlns:a16="http://schemas.microsoft.com/office/drawing/2014/main" id="{65376495-24F4-EB51-32FF-018F83559228}"/>
              </a:ext>
            </a:extLst>
          </p:cNvPr>
          <p:cNvSpPr/>
          <p:nvPr/>
        </p:nvSpPr>
        <p:spPr>
          <a:xfrm>
            <a:off x="3223452" y="3195471"/>
            <a:ext cx="388713" cy="322341"/>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11</a:t>
            </a:r>
          </a:p>
        </p:txBody>
      </p:sp>
      <p:sp>
        <p:nvSpPr>
          <p:cNvPr id="61" name="10">
            <a:extLst>
              <a:ext uri="{FF2B5EF4-FFF2-40B4-BE49-F238E27FC236}">
                <a16:creationId xmlns:a16="http://schemas.microsoft.com/office/drawing/2014/main" id="{C5FC1416-687B-65F6-5861-787BE9ED9EE1}"/>
              </a:ext>
            </a:extLst>
          </p:cNvPr>
          <p:cNvSpPr/>
          <p:nvPr/>
        </p:nvSpPr>
        <p:spPr>
          <a:xfrm>
            <a:off x="3501834" y="4183491"/>
            <a:ext cx="388180" cy="327765"/>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660" b="1" dirty="0"/>
              <a:t>10</a:t>
            </a:r>
            <a:endParaRPr lang="es-CO" sz="825" b="1" dirty="0"/>
          </a:p>
        </p:txBody>
      </p:sp>
      <p:sp>
        <p:nvSpPr>
          <p:cNvPr id="48" name="9">
            <a:extLst>
              <a:ext uri="{FF2B5EF4-FFF2-40B4-BE49-F238E27FC236}">
                <a16:creationId xmlns:a16="http://schemas.microsoft.com/office/drawing/2014/main" id="{EBC276DF-34BF-B246-09ED-AAC7C7482FE2}"/>
              </a:ext>
            </a:extLst>
          </p:cNvPr>
          <p:cNvSpPr/>
          <p:nvPr/>
        </p:nvSpPr>
        <p:spPr>
          <a:xfrm>
            <a:off x="3945957" y="4685006"/>
            <a:ext cx="265328" cy="261521"/>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990" b="1" dirty="0"/>
              <a:t>9</a:t>
            </a:r>
          </a:p>
        </p:txBody>
      </p:sp>
      <p:sp>
        <p:nvSpPr>
          <p:cNvPr id="47" name="8">
            <a:extLst>
              <a:ext uri="{FF2B5EF4-FFF2-40B4-BE49-F238E27FC236}">
                <a16:creationId xmlns:a16="http://schemas.microsoft.com/office/drawing/2014/main" id="{57921FC0-2B91-255B-C78D-60BB7A3A98FA}"/>
              </a:ext>
            </a:extLst>
          </p:cNvPr>
          <p:cNvSpPr/>
          <p:nvPr/>
        </p:nvSpPr>
        <p:spPr>
          <a:xfrm>
            <a:off x="4790560" y="4421597"/>
            <a:ext cx="265328" cy="251455"/>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990" b="1" dirty="0"/>
              <a:t>8</a:t>
            </a:r>
          </a:p>
        </p:txBody>
      </p:sp>
      <p:sp>
        <p:nvSpPr>
          <p:cNvPr id="50" name="7">
            <a:extLst>
              <a:ext uri="{FF2B5EF4-FFF2-40B4-BE49-F238E27FC236}">
                <a16:creationId xmlns:a16="http://schemas.microsoft.com/office/drawing/2014/main" id="{37318897-8AF3-130C-E4EE-1A9B15F88DE8}"/>
              </a:ext>
            </a:extLst>
          </p:cNvPr>
          <p:cNvSpPr/>
          <p:nvPr/>
        </p:nvSpPr>
        <p:spPr>
          <a:xfrm>
            <a:off x="5225596" y="5607326"/>
            <a:ext cx="265328" cy="249606"/>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990" b="1" dirty="0"/>
              <a:t>6</a:t>
            </a:r>
          </a:p>
        </p:txBody>
      </p:sp>
      <p:sp>
        <p:nvSpPr>
          <p:cNvPr id="46" name="6">
            <a:extLst>
              <a:ext uri="{FF2B5EF4-FFF2-40B4-BE49-F238E27FC236}">
                <a16:creationId xmlns:a16="http://schemas.microsoft.com/office/drawing/2014/main" id="{471CDCEB-E706-9AE2-93DC-96935FA8C352}"/>
              </a:ext>
            </a:extLst>
          </p:cNvPr>
          <p:cNvSpPr/>
          <p:nvPr/>
        </p:nvSpPr>
        <p:spPr>
          <a:xfrm>
            <a:off x="5830081" y="4619113"/>
            <a:ext cx="265328" cy="244930"/>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990" b="1" dirty="0"/>
              <a:t>7</a:t>
            </a:r>
          </a:p>
        </p:txBody>
      </p:sp>
      <p:sp>
        <p:nvSpPr>
          <p:cNvPr id="45" name="5">
            <a:extLst>
              <a:ext uri="{FF2B5EF4-FFF2-40B4-BE49-F238E27FC236}">
                <a16:creationId xmlns:a16="http://schemas.microsoft.com/office/drawing/2014/main" id="{2EA56B67-58FD-1FA2-B1AA-37CF15A44707}"/>
              </a:ext>
            </a:extLst>
          </p:cNvPr>
          <p:cNvSpPr/>
          <p:nvPr/>
        </p:nvSpPr>
        <p:spPr>
          <a:xfrm>
            <a:off x="7143469" y="3832060"/>
            <a:ext cx="265328" cy="191501"/>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990" b="1" dirty="0"/>
              <a:t>5</a:t>
            </a:r>
          </a:p>
        </p:txBody>
      </p:sp>
      <p:sp>
        <p:nvSpPr>
          <p:cNvPr id="42" name="4">
            <a:extLst>
              <a:ext uri="{FF2B5EF4-FFF2-40B4-BE49-F238E27FC236}">
                <a16:creationId xmlns:a16="http://schemas.microsoft.com/office/drawing/2014/main" id="{19EB870B-7212-2AAA-142F-008953E4F367}"/>
              </a:ext>
            </a:extLst>
          </p:cNvPr>
          <p:cNvSpPr/>
          <p:nvPr/>
        </p:nvSpPr>
        <p:spPr>
          <a:xfrm>
            <a:off x="6222461" y="3461570"/>
            <a:ext cx="245443" cy="223802"/>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907" b="1" dirty="0"/>
              <a:t>4</a:t>
            </a:r>
            <a:endParaRPr lang="es-CO" sz="990" b="1" dirty="0"/>
          </a:p>
        </p:txBody>
      </p:sp>
      <p:sp>
        <p:nvSpPr>
          <p:cNvPr id="43" name="3">
            <a:extLst>
              <a:ext uri="{FF2B5EF4-FFF2-40B4-BE49-F238E27FC236}">
                <a16:creationId xmlns:a16="http://schemas.microsoft.com/office/drawing/2014/main" id="{B07B49CE-EF17-71B1-2F31-9477D304498E}"/>
              </a:ext>
            </a:extLst>
          </p:cNvPr>
          <p:cNvSpPr/>
          <p:nvPr/>
        </p:nvSpPr>
        <p:spPr>
          <a:xfrm>
            <a:off x="5293199" y="3217298"/>
            <a:ext cx="234383" cy="221483"/>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990" b="1" dirty="0"/>
              <a:t>3</a:t>
            </a:r>
          </a:p>
        </p:txBody>
      </p:sp>
      <p:sp>
        <p:nvSpPr>
          <p:cNvPr id="44" name="2">
            <a:extLst>
              <a:ext uri="{FF2B5EF4-FFF2-40B4-BE49-F238E27FC236}">
                <a16:creationId xmlns:a16="http://schemas.microsoft.com/office/drawing/2014/main" id="{B391C8FE-32D3-0F9F-6D69-EF2900AF1259}"/>
              </a:ext>
            </a:extLst>
          </p:cNvPr>
          <p:cNvSpPr/>
          <p:nvPr/>
        </p:nvSpPr>
        <p:spPr>
          <a:xfrm>
            <a:off x="4368069" y="3059810"/>
            <a:ext cx="216581" cy="190266"/>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990" b="1" dirty="0"/>
              <a:t>2</a:t>
            </a:r>
          </a:p>
        </p:txBody>
      </p:sp>
      <p:sp>
        <p:nvSpPr>
          <p:cNvPr id="41" name="1">
            <a:extLst>
              <a:ext uri="{FF2B5EF4-FFF2-40B4-BE49-F238E27FC236}">
                <a16:creationId xmlns:a16="http://schemas.microsoft.com/office/drawing/2014/main" id="{FE18B7C9-A1FC-B17B-6B36-73C4DC7FEEC3}"/>
              </a:ext>
            </a:extLst>
          </p:cNvPr>
          <p:cNvSpPr/>
          <p:nvPr/>
        </p:nvSpPr>
        <p:spPr>
          <a:xfrm>
            <a:off x="3262124" y="2645138"/>
            <a:ext cx="216581" cy="212875"/>
          </a:xfrm>
          <a:prstGeom prst="flowChartConnector">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990" b="1" dirty="0"/>
              <a:t>1</a:t>
            </a:r>
          </a:p>
        </p:txBody>
      </p:sp>
      <p:sp>
        <p:nvSpPr>
          <p:cNvPr id="49" name="Usme d">
            <a:extLst>
              <a:ext uri="{FF2B5EF4-FFF2-40B4-BE49-F238E27FC236}">
                <a16:creationId xmlns:a16="http://schemas.microsoft.com/office/drawing/2014/main" id="{CDF2ECEE-F952-A4CD-624C-2C3E5085ECC3}"/>
              </a:ext>
            </a:extLst>
          </p:cNvPr>
          <p:cNvSpPr txBox="1"/>
          <p:nvPr/>
        </p:nvSpPr>
        <p:spPr>
          <a:xfrm>
            <a:off x="6348930" y="3997236"/>
            <a:ext cx="1737751" cy="340093"/>
          </a:xfrm>
          <a:prstGeom prst="rect">
            <a:avLst/>
          </a:prstGeom>
          <a:noFill/>
        </p:spPr>
        <p:txBody>
          <a:bodyPr wrap="square" rtlCol="0">
            <a:spAutoFit/>
          </a:bodyPr>
          <a:lstStyle/>
          <a:p>
            <a:pPr algn="ctr"/>
            <a:r>
              <a:rPr lang="es-CO" sz="867" b="1" dirty="0">
                <a:solidFill>
                  <a:schemeClr val="tx1">
                    <a:lumMod val="50000"/>
                    <a:lumOff val="50000"/>
                  </a:schemeClr>
                </a:solidFill>
              </a:rPr>
              <a:t>USME</a:t>
            </a:r>
          </a:p>
          <a:p>
            <a:pPr algn="ctr"/>
            <a:r>
              <a:rPr lang="es-CO" sz="743" dirty="0"/>
              <a:t>Calle 77B sur # 15 – 55. </a:t>
            </a:r>
          </a:p>
        </p:txBody>
      </p:sp>
      <p:sp>
        <p:nvSpPr>
          <p:cNvPr id="52" name="Suba d">
            <a:extLst>
              <a:ext uri="{FF2B5EF4-FFF2-40B4-BE49-F238E27FC236}">
                <a16:creationId xmlns:a16="http://schemas.microsoft.com/office/drawing/2014/main" id="{A8C82C40-58FF-4BFA-9BB7-6F34B75883B6}"/>
              </a:ext>
            </a:extLst>
          </p:cNvPr>
          <p:cNvSpPr txBox="1"/>
          <p:nvPr/>
        </p:nvSpPr>
        <p:spPr>
          <a:xfrm>
            <a:off x="2556124" y="3559543"/>
            <a:ext cx="1389832" cy="365356"/>
          </a:xfrm>
          <a:prstGeom prst="rect">
            <a:avLst/>
          </a:prstGeom>
          <a:noFill/>
        </p:spPr>
        <p:txBody>
          <a:bodyPr wrap="square" rtlCol="0">
            <a:spAutoFit/>
          </a:bodyPr>
          <a:lstStyle/>
          <a:p>
            <a:pPr algn="ctr"/>
            <a:r>
              <a:rPr lang="es-CO" sz="907" b="1" dirty="0">
                <a:solidFill>
                  <a:schemeClr val="tx1">
                    <a:lumMod val="50000"/>
                    <a:lumOff val="50000"/>
                  </a:schemeClr>
                </a:solidFill>
              </a:rPr>
              <a:t>SUBA</a:t>
            </a:r>
          </a:p>
          <a:p>
            <a:pPr algn="ctr"/>
            <a:r>
              <a:rPr lang="es-CO" sz="743" dirty="0"/>
              <a:t>Transversal 126 # 133 – 32</a:t>
            </a:r>
            <a:r>
              <a:rPr lang="es-CO" sz="867" dirty="0"/>
              <a:t>. </a:t>
            </a:r>
          </a:p>
        </p:txBody>
      </p:sp>
      <p:sp>
        <p:nvSpPr>
          <p:cNvPr id="36" name="Fontibón d">
            <a:extLst>
              <a:ext uri="{FF2B5EF4-FFF2-40B4-BE49-F238E27FC236}">
                <a16:creationId xmlns:a16="http://schemas.microsoft.com/office/drawing/2014/main" id="{4F8023D8-BA84-1ED1-F28A-E51D20D36E42}"/>
              </a:ext>
            </a:extLst>
          </p:cNvPr>
          <p:cNvSpPr txBox="1"/>
          <p:nvPr/>
        </p:nvSpPr>
        <p:spPr>
          <a:xfrm>
            <a:off x="1081648" y="4827946"/>
            <a:ext cx="1934120" cy="454420"/>
          </a:xfrm>
          <a:prstGeom prst="rect">
            <a:avLst/>
          </a:prstGeom>
          <a:noFill/>
        </p:spPr>
        <p:txBody>
          <a:bodyPr wrap="square" rtlCol="0">
            <a:spAutoFit/>
          </a:bodyPr>
          <a:lstStyle/>
          <a:p>
            <a:pPr algn="ctr"/>
            <a:r>
              <a:rPr lang="es-CO" sz="867" b="1" dirty="0">
                <a:solidFill>
                  <a:srgbClr val="FFC000"/>
                </a:solidFill>
                <a:latin typeface="Arial" panose="020B0604020202020204" pitchFamily="34" charset="0"/>
                <a:cs typeface="Arial" panose="020B0604020202020204" pitchFamily="34" charset="0"/>
              </a:rPr>
              <a:t>FONTIBÓN</a:t>
            </a:r>
          </a:p>
          <a:p>
            <a:pPr algn="ctr"/>
            <a:r>
              <a:rPr lang="es-CO" sz="743" dirty="0">
                <a:solidFill>
                  <a:schemeClr val="bg1"/>
                </a:solidFill>
              </a:rPr>
              <a:t>Diagonal 23 # 69A – 55 módulo 5. local 124</a:t>
            </a:r>
          </a:p>
          <a:p>
            <a:pPr algn="ctr"/>
            <a:r>
              <a:rPr lang="es-CO" sz="743" dirty="0">
                <a:solidFill>
                  <a:schemeClr val="bg1"/>
                </a:solidFill>
              </a:rPr>
              <a:t>Barrio Ciudad Salitre</a:t>
            </a:r>
          </a:p>
        </p:txBody>
      </p:sp>
      <p:sp>
        <p:nvSpPr>
          <p:cNvPr id="35" name="Chapinero d">
            <a:extLst>
              <a:ext uri="{FF2B5EF4-FFF2-40B4-BE49-F238E27FC236}">
                <a16:creationId xmlns:a16="http://schemas.microsoft.com/office/drawing/2014/main" id="{325B5FEF-4E6D-2930-488C-6DB11DD1E988}"/>
              </a:ext>
            </a:extLst>
          </p:cNvPr>
          <p:cNvSpPr txBox="1"/>
          <p:nvPr/>
        </p:nvSpPr>
        <p:spPr>
          <a:xfrm>
            <a:off x="3903249" y="2621275"/>
            <a:ext cx="1737751" cy="359201"/>
          </a:xfrm>
          <a:prstGeom prst="rect">
            <a:avLst/>
          </a:prstGeom>
          <a:noFill/>
        </p:spPr>
        <p:txBody>
          <a:bodyPr wrap="square" rtlCol="0">
            <a:spAutoFit/>
          </a:bodyPr>
          <a:lstStyle/>
          <a:p>
            <a:pPr algn="ctr"/>
            <a:r>
              <a:rPr lang="es-CO" sz="867" b="1" dirty="0">
                <a:solidFill>
                  <a:srgbClr val="FFC000"/>
                </a:solidFill>
              </a:rPr>
              <a:t>CHAPINERO</a:t>
            </a:r>
          </a:p>
          <a:p>
            <a:pPr algn="ctr"/>
            <a:r>
              <a:rPr lang="es-CO" sz="743" dirty="0">
                <a:solidFill>
                  <a:schemeClr val="bg1"/>
                </a:solidFill>
              </a:rPr>
              <a:t>Calle 63 # 15 – 58</a:t>
            </a:r>
            <a:r>
              <a:rPr lang="es-CO" sz="867" dirty="0">
                <a:solidFill>
                  <a:schemeClr val="bg1"/>
                </a:solidFill>
              </a:rPr>
              <a:t> </a:t>
            </a:r>
          </a:p>
        </p:txBody>
      </p:sp>
      <p:sp>
        <p:nvSpPr>
          <p:cNvPr id="37" name="Kennedy d">
            <a:extLst>
              <a:ext uri="{FF2B5EF4-FFF2-40B4-BE49-F238E27FC236}">
                <a16:creationId xmlns:a16="http://schemas.microsoft.com/office/drawing/2014/main" id="{D17DE396-E6B6-C156-CACF-51A0D5650BFE}"/>
              </a:ext>
            </a:extLst>
          </p:cNvPr>
          <p:cNvSpPr txBox="1"/>
          <p:nvPr/>
        </p:nvSpPr>
        <p:spPr>
          <a:xfrm>
            <a:off x="4923223" y="4508937"/>
            <a:ext cx="956562" cy="473528"/>
          </a:xfrm>
          <a:prstGeom prst="rect">
            <a:avLst/>
          </a:prstGeom>
          <a:noFill/>
        </p:spPr>
        <p:txBody>
          <a:bodyPr wrap="square" rtlCol="0">
            <a:spAutoFit/>
          </a:bodyPr>
          <a:lstStyle/>
          <a:p>
            <a:pPr algn="ctr"/>
            <a:r>
              <a:rPr lang="es-CO" sz="867" b="1" dirty="0">
                <a:solidFill>
                  <a:schemeClr val="tx1">
                    <a:lumMod val="50000"/>
                    <a:lumOff val="50000"/>
                  </a:schemeClr>
                </a:solidFill>
                <a:latin typeface="Arial" panose="020B0604020202020204" pitchFamily="34" charset="0"/>
                <a:cs typeface="Arial" panose="020B0604020202020204" pitchFamily="34" charset="0"/>
              </a:rPr>
              <a:t>KENNEDY</a:t>
            </a:r>
          </a:p>
          <a:p>
            <a:pPr algn="ctr"/>
            <a:r>
              <a:rPr lang="es-CO" sz="743" dirty="0"/>
              <a:t>Carrera 87 # 5 B – 21</a:t>
            </a:r>
            <a:r>
              <a:rPr lang="es-CO" sz="867" dirty="0"/>
              <a:t> </a:t>
            </a:r>
          </a:p>
        </p:txBody>
      </p:sp>
      <p:sp>
        <p:nvSpPr>
          <p:cNvPr id="34" name="Engativá d">
            <a:extLst>
              <a:ext uri="{FF2B5EF4-FFF2-40B4-BE49-F238E27FC236}">
                <a16:creationId xmlns:a16="http://schemas.microsoft.com/office/drawing/2014/main" id="{241032B9-6CE2-2763-DD49-CB1E0D425468}"/>
              </a:ext>
            </a:extLst>
          </p:cNvPr>
          <p:cNvSpPr txBox="1"/>
          <p:nvPr/>
        </p:nvSpPr>
        <p:spPr>
          <a:xfrm>
            <a:off x="3167842" y="3865537"/>
            <a:ext cx="1925988" cy="340093"/>
          </a:xfrm>
          <a:prstGeom prst="rect">
            <a:avLst/>
          </a:prstGeom>
          <a:noFill/>
        </p:spPr>
        <p:txBody>
          <a:bodyPr wrap="square" rtlCol="0">
            <a:spAutoFit/>
          </a:bodyPr>
          <a:lstStyle/>
          <a:p>
            <a:pPr algn="ctr"/>
            <a:r>
              <a:rPr lang="es-CO" sz="867" b="1" dirty="0">
                <a:solidFill>
                  <a:schemeClr val="tx1">
                    <a:lumMod val="50000"/>
                    <a:lumOff val="50000"/>
                  </a:schemeClr>
                </a:solidFill>
                <a:latin typeface="Arial" panose="020B0604020202020204" pitchFamily="34" charset="0"/>
                <a:cs typeface="Arial" panose="020B0604020202020204" pitchFamily="34" charset="0"/>
              </a:rPr>
              <a:t>ENGATIVÁ</a:t>
            </a:r>
            <a:endParaRPr lang="es-CO" sz="907" b="1" dirty="0">
              <a:solidFill>
                <a:schemeClr val="tx1">
                  <a:lumMod val="50000"/>
                  <a:lumOff val="50000"/>
                </a:schemeClr>
              </a:solidFill>
              <a:latin typeface="Arial" panose="020B0604020202020204" pitchFamily="34" charset="0"/>
              <a:cs typeface="Arial" panose="020B0604020202020204" pitchFamily="34" charset="0"/>
            </a:endParaRPr>
          </a:p>
          <a:p>
            <a:pPr algn="ctr"/>
            <a:r>
              <a:rPr lang="es-CO" sz="743" dirty="0"/>
              <a:t>Transversal 113B # 66 – 51. </a:t>
            </a:r>
          </a:p>
        </p:txBody>
      </p:sp>
      <p:sp>
        <p:nvSpPr>
          <p:cNvPr id="40" name="Ciudad Bolívar d">
            <a:extLst>
              <a:ext uri="{FF2B5EF4-FFF2-40B4-BE49-F238E27FC236}">
                <a16:creationId xmlns:a16="http://schemas.microsoft.com/office/drawing/2014/main" id="{F3986F36-32D0-5DB9-4CFB-1AE5D3CD49B7}"/>
              </a:ext>
            </a:extLst>
          </p:cNvPr>
          <p:cNvSpPr txBox="1"/>
          <p:nvPr/>
        </p:nvSpPr>
        <p:spPr>
          <a:xfrm>
            <a:off x="6030437" y="5173578"/>
            <a:ext cx="1737751" cy="340093"/>
          </a:xfrm>
          <a:prstGeom prst="rect">
            <a:avLst/>
          </a:prstGeom>
          <a:noFill/>
        </p:spPr>
        <p:txBody>
          <a:bodyPr wrap="square" rtlCol="0">
            <a:spAutoFit/>
          </a:bodyPr>
          <a:lstStyle/>
          <a:p>
            <a:pPr algn="ctr"/>
            <a:r>
              <a:rPr lang="es-CO" sz="867" b="1" dirty="0">
                <a:solidFill>
                  <a:schemeClr val="bg1"/>
                </a:solidFill>
                <a:latin typeface="Arial" panose="020B0604020202020204" pitchFamily="34" charset="0"/>
                <a:cs typeface="Arial" panose="020B0604020202020204" pitchFamily="34" charset="0"/>
              </a:rPr>
              <a:t>CIUDAD BOLÍVAR</a:t>
            </a:r>
          </a:p>
          <a:p>
            <a:pPr algn="ctr"/>
            <a:r>
              <a:rPr lang="es-CO" sz="743" dirty="0">
                <a:solidFill>
                  <a:schemeClr val="bg1"/>
                </a:solidFill>
              </a:rPr>
              <a:t>Carrera 17F # 69A– 32 sur. </a:t>
            </a:r>
          </a:p>
        </p:txBody>
      </p:sp>
      <p:sp>
        <p:nvSpPr>
          <p:cNvPr id="38" name="Bosa d">
            <a:extLst>
              <a:ext uri="{FF2B5EF4-FFF2-40B4-BE49-F238E27FC236}">
                <a16:creationId xmlns:a16="http://schemas.microsoft.com/office/drawing/2014/main" id="{9919BAC6-4416-C9FB-07B7-05BBD27534D1}"/>
              </a:ext>
            </a:extLst>
          </p:cNvPr>
          <p:cNvSpPr txBox="1"/>
          <p:nvPr/>
        </p:nvSpPr>
        <p:spPr>
          <a:xfrm>
            <a:off x="4910164" y="6035554"/>
            <a:ext cx="1185245" cy="340093"/>
          </a:xfrm>
          <a:prstGeom prst="rect">
            <a:avLst/>
          </a:prstGeom>
          <a:noFill/>
        </p:spPr>
        <p:txBody>
          <a:bodyPr wrap="square" rtlCol="0">
            <a:spAutoFit/>
          </a:bodyPr>
          <a:lstStyle/>
          <a:p>
            <a:pPr algn="ctr"/>
            <a:r>
              <a:rPr lang="es-CO" sz="867" b="1" dirty="0">
                <a:solidFill>
                  <a:srgbClr val="FFC000"/>
                </a:solidFill>
                <a:latin typeface="Arial" panose="020B0604020202020204" pitchFamily="34" charset="0"/>
                <a:cs typeface="Arial" panose="020B0604020202020204" pitchFamily="34" charset="0"/>
              </a:rPr>
              <a:t>BOSA</a:t>
            </a:r>
          </a:p>
          <a:p>
            <a:pPr algn="ctr"/>
            <a:r>
              <a:rPr lang="es-CO" sz="743" dirty="0">
                <a:solidFill>
                  <a:schemeClr val="bg1">
                    <a:lumMod val="85000"/>
                  </a:schemeClr>
                </a:solidFill>
              </a:rPr>
              <a:t>Calle 69A sur # 92 – 47. </a:t>
            </a:r>
          </a:p>
        </p:txBody>
      </p:sp>
      <p:sp>
        <p:nvSpPr>
          <p:cNvPr id="39" name="Rafael Uribe Uribe d">
            <a:extLst>
              <a:ext uri="{FF2B5EF4-FFF2-40B4-BE49-F238E27FC236}">
                <a16:creationId xmlns:a16="http://schemas.microsoft.com/office/drawing/2014/main" id="{0A9D78FE-1BCE-C049-031C-307654CD9F5E}"/>
              </a:ext>
            </a:extLst>
          </p:cNvPr>
          <p:cNvSpPr txBox="1"/>
          <p:nvPr/>
        </p:nvSpPr>
        <p:spPr>
          <a:xfrm>
            <a:off x="6320958" y="2625578"/>
            <a:ext cx="1147438" cy="340093"/>
          </a:xfrm>
          <a:prstGeom prst="rect">
            <a:avLst/>
          </a:prstGeom>
          <a:noFill/>
        </p:spPr>
        <p:txBody>
          <a:bodyPr wrap="square" rtlCol="0">
            <a:spAutoFit/>
          </a:bodyPr>
          <a:lstStyle/>
          <a:p>
            <a:pPr algn="ctr"/>
            <a:r>
              <a:rPr lang="es-CO" sz="867" b="1" dirty="0">
                <a:solidFill>
                  <a:srgbClr val="FFC000"/>
                </a:solidFill>
              </a:rPr>
              <a:t>RAFAEL URIBE </a:t>
            </a:r>
          </a:p>
          <a:p>
            <a:pPr algn="ctr"/>
            <a:r>
              <a:rPr lang="es-CO" sz="743" dirty="0">
                <a:solidFill>
                  <a:schemeClr val="bg1"/>
                </a:solidFill>
              </a:rPr>
              <a:t>Calle 22 sur # 14A– 99 </a:t>
            </a:r>
          </a:p>
        </p:txBody>
      </p:sp>
      <p:sp>
        <p:nvSpPr>
          <p:cNvPr id="57" name="Cnadelaria d">
            <a:extLst>
              <a:ext uri="{FF2B5EF4-FFF2-40B4-BE49-F238E27FC236}">
                <a16:creationId xmlns:a16="http://schemas.microsoft.com/office/drawing/2014/main" id="{C2663041-EFC3-F9C3-8C1D-220DD69CC528}"/>
              </a:ext>
            </a:extLst>
          </p:cNvPr>
          <p:cNvSpPr txBox="1"/>
          <p:nvPr/>
        </p:nvSpPr>
        <p:spPr>
          <a:xfrm>
            <a:off x="5167377" y="2406737"/>
            <a:ext cx="1251569" cy="587853"/>
          </a:xfrm>
          <a:prstGeom prst="rect">
            <a:avLst/>
          </a:prstGeom>
          <a:noFill/>
        </p:spPr>
        <p:txBody>
          <a:bodyPr wrap="square" rtlCol="0">
            <a:spAutoFit/>
          </a:bodyPr>
          <a:lstStyle/>
          <a:p>
            <a:pPr algn="ctr"/>
            <a:r>
              <a:rPr lang="es-CO" sz="867" b="1" dirty="0">
                <a:solidFill>
                  <a:srgbClr val="FFC000"/>
                </a:solidFill>
              </a:rPr>
              <a:t>CANDELARIA</a:t>
            </a:r>
          </a:p>
          <a:p>
            <a:pPr algn="ctr"/>
            <a:r>
              <a:rPr lang="es-MX" sz="743" b="1" dirty="0">
                <a:solidFill>
                  <a:schemeClr val="bg1"/>
                </a:solidFill>
              </a:rPr>
              <a:t>Alta Consejería De Paz, Víctimas Y Reconciliación</a:t>
            </a:r>
          </a:p>
          <a:p>
            <a:pPr algn="ctr"/>
            <a:r>
              <a:rPr lang="es-CO" sz="867" dirty="0">
                <a:solidFill>
                  <a:schemeClr val="bg1"/>
                </a:solidFill>
              </a:rPr>
              <a:t>Carrera 8 No. 10 – 65</a:t>
            </a:r>
          </a:p>
        </p:txBody>
      </p:sp>
      <p:sp>
        <p:nvSpPr>
          <p:cNvPr id="58" name="Sumapaz d">
            <a:extLst>
              <a:ext uri="{FF2B5EF4-FFF2-40B4-BE49-F238E27FC236}">
                <a16:creationId xmlns:a16="http://schemas.microsoft.com/office/drawing/2014/main" id="{84C1B77A-BCC3-C052-FC6A-47CF0FF0F0FE}"/>
              </a:ext>
            </a:extLst>
          </p:cNvPr>
          <p:cNvSpPr txBox="1"/>
          <p:nvPr/>
        </p:nvSpPr>
        <p:spPr>
          <a:xfrm>
            <a:off x="8200756" y="3578021"/>
            <a:ext cx="1339038" cy="454420"/>
          </a:xfrm>
          <a:prstGeom prst="rect">
            <a:avLst/>
          </a:prstGeom>
          <a:noFill/>
        </p:spPr>
        <p:txBody>
          <a:bodyPr wrap="square" rtlCol="0">
            <a:spAutoFit/>
          </a:bodyPr>
          <a:lstStyle/>
          <a:p>
            <a:pPr algn="ctr"/>
            <a:r>
              <a:rPr lang="es-CO" sz="867" b="1" dirty="0">
                <a:solidFill>
                  <a:srgbClr val="FFC000"/>
                </a:solidFill>
                <a:latin typeface="Arial" panose="020B0604020202020204" pitchFamily="34" charset="0"/>
                <a:cs typeface="Arial" panose="020B0604020202020204" pitchFamily="34" charset="0"/>
              </a:rPr>
              <a:t>SUMAPAZ</a:t>
            </a:r>
          </a:p>
          <a:p>
            <a:pPr algn="ctr"/>
            <a:r>
              <a:rPr lang="es-CO" sz="743" dirty="0">
                <a:solidFill>
                  <a:schemeClr val="accent4">
                    <a:lumMod val="20000"/>
                    <a:lumOff val="80000"/>
                  </a:schemeClr>
                </a:solidFill>
                <a:latin typeface="Arial" panose="020B0604020202020204" pitchFamily="34" charset="0"/>
                <a:cs typeface="Arial" panose="020B0604020202020204" pitchFamily="34" charset="0"/>
              </a:rPr>
              <a:t>Plan de Ordenamiento con Enfoque Territorial - PDET </a:t>
            </a:r>
          </a:p>
        </p:txBody>
      </p:sp>
      <p:sp>
        <p:nvSpPr>
          <p:cNvPr id="59" name="Los Mártires d">
            <a:extLst>
              <a:ext uri="{FF2B5EF4-FFF2-40B4-BE49-F238E27FC236}">
                <a16:creationId xmlns:a16="http://schemas.microsoft.com/office/drawing/2014/main" id="{E43AC0FE-BF57-B584-DA14-8FD7D346C7AA}"/>
              </a:ext>
            </a:extLst>
          </p:cNvPr>
          <p:cNvSpPr txBox="1"/>
          <p:nvPr/>
        </p:nvSpPr>
        <p:spPr>
          <a:xfrm>
            <a:off x="6476464" y="2995811"/>
            <a:ext cx="1104341" cy="568745"/>
          </a:xfrm>
          <a:prstGeom prst="rect">
            <a:avLst/>
          </a:prstGeom>
          <a:noFill/>
        </p:spPr>
        <p:txBody>
          <a:bodyPr wrap="square" rtlCol="0">
            <a:spAutoFit/>
          </a:bodyPr>
          <a:lstStyle/>
          <a:p>
            <a:pPr algn="ctr"/>
            <a:r>
              <a:rPr lang="es-CO" sz="867" b="1" dirty="0">
                <a:solidFill>
                  <a:srgbClr val="FFC000"/>
                </a:solidFill>
              </a:rPr>
              <a:t>LOS MÁRTIRES</a:t>
            </a:r>
          </a:p>
          <a:p>
            <a:pPr algn="ctr"/>
            <a:r>
              <a:rPr lang="es-MX" sz="743" b="1" dirty="0">
                <a:solidFill>
                  <a:schemeClr val="bg1"/>
                </a:solidFill>
              </a:rPr>
              <a:t>Centro de Memoria, Paz y Reconciliación</a:t>
            </a:r>
          </a:p>
          <a:p>
            <a:pPr algn="ctr"/>
            <a:r>
              <a:rPr lang="es-CO" sz="743" dirty="0">
                <a:solidFill>
                  <a:schemeClr val="bg1"/>
                </a:solidFill>
              </a:rPr>
              <a:t>Carrera19B # 24 – 86</a:t>
            </a:r>
            <a:endParaRPr lang="es-CO" sz="867" dirty="0">
              <a:solidFill>
                <a:schemeClr val="bg1"/>
              </a:solidFill>
            </a:endParaRPr>
          </a:p>
        </p:txBody>
      </p:sp>
      <p:sp>
        <p:nvSpPr>
          <p:cNvPr id="60" name="Usaquén d">
            <a:extLst>
              <a:ext uri="{FF2B5EF4-FFF2-40B4-BE49-F238E27FC236}">
                <a16:creationId xmlns:a16="http://schemas.microsoft.com/office/drawing/2014/main" id="{64EDEF44-273D-08C3-D47A-F454E39A56CE}"/>
              </a:ext>
            </a:extLst>
          </p:cNvPr>
          <p:cNvSpPr txBox="1"/>
          <p:nvPr/>
        </p:nvSpPr>
        <p:spPr>
          <a:xfrm>
            <a:off x="1350896" y="1381832"/>
            <a:ext cx="1863183" cy="930255"/>
          </a:xfrm>
          <a:prstGeom prst="rect">
            <a:avLst/>
          </a:prstGeom>
          <a:noFill/>
        </p:spPr>
        <p:txBody>
          <a:bodyPr wrap="square" rtlCol="0">
            <a:spAutoFit/>
          </a:bodyPr>
          <a:lstStyle/>
          <a:p>
            <a:pPr algn="ctr"/>
            <a:r>
              <a:rPr lang="es-CO" sz="825" b="1" dirty="0">
                <a:solidFill>
                  <a:srgbClr val="FFC000"/>
                </a:solidFill>
                <a:latin typeface="Arial" panose="020B0604020202020204" pitchFamily="34" charset="0"/>
                <a:cs typeface="Arial" panose="020B0604020202020204" pitchFamily="34" charset="0"/>
              </a:rPr>
              <a:t>USAQUÉN</a:t>
            </a:r>
          </a:p>
          <a:p>
            <a:pPr algn="ctr"/>
            <a:r>
              <a:rPr lang="es-CO" sz="660" dirty="0">
                <a:solidFill>
                  <a:schemeClr val="accent4">
                    <a:lumMod val="20000"/>
                    <a:lumOff val="80000"/>
                  </a:schemeClr>
                </a:solidFill>
                <a:latin typeface="Arial" panose="020B0604020202020204" pitchFamily="34" charset="0"/>
                <a:cs typeface="Arial" panose="020B0604020202020204" pitchFamily="34" charset="0"/>
              </a:rPr>
              <a:t>Caballerizas de Usaquén</a:t>
            </a:r>
          </a:p>
          <a:p>
            <a:pPr algn="just"/>
            <a:r>
              <a:rPr lang="es-CO" sz="660" dirty="0">
                <a:solidFill>
                  <a:schemeClr val="bg1"/>
                </a:solidFill>
                <a:latin typeface="Arial Narrow" panose="020B0604020202020204" pitchFamily="34" charset="0"/>
                <a:cs typeface="Arial Narrow" panose="020B0604020202020204" pitchFamily="34" charset="0"/>
              </a:rPr>
              <a:t>Según la sentencia del Juzgado Tercero Penal del Circuito Especializado del 9 de Junio del año 2010, por el caso de la desaparición de once personas en los hechos del Palacio de Justicia, en las pesebreras de este sitio fueron torturadas varias personas y por lo menos dos resultaron asesinadas y desaparecidas. </a:t>
            </a:r>
          </a:p>
        </p:txBody>
      </p:sp>
      <p:sp>
        <p:nvSpPr>
          <p:cNvPr id="74" name="Santa Fé d">
            <a:extLst>
              <a:ext uri="{FF2B5EF4-FFF2-40B4-BE49-F238E27FC236}">
                <a16:creationId xmlns:a16="http://schemas.microsoft.com/office/drawing/2014/main" id="{4EFF2C1C-C064-94B8-123A-45CEEE152FD0}"/>
              </a:ext>
            </a:extLst>
          </p:cNvPr>
          <p:cNvSpPr txBox="1"/>
          <p:nvPr/>
        </p:nvSpPr>
        <p:spPr>
          <a:xfrm>
            <a:off x="3981057" y="853641"/>
            <a:ext cx="2662111" cy="1222835"/>
          </a:xfrm>
          <a:prstGeom prst="rect">
            <a:avLst/>
          </a:prstGeom>
          <a:noFill/>
        </p:spPr>
        <p:txBody>
          <a:bodyPr wrap="square" rtlCol="0">
            <a:spAutoFit/>
          </a:bodyPr>
          <a:lstStyle/>
          <a:p>
            <a:pPr algn="ctr"/>
            <a:r>
              <a:rPr lang="es-CO" sz="825" b="1" dirty="0">
                <a:solidFill>
                  <a:srgbClr val="FFC000"/>
                </a:solidFill>
                <a:latin typeface="Arial" panose="020B0604020202020204" pitchFamily="34" charset="0"/>
                <a:cs typeface="Arial" panose="020B0604020202020204" pitchFamily="34" charset="0"/>
              </a:rPr>
              <a:t>SANTA FÉ</a:t>
            </a:r>
          </a:p>
          <a:p>
            <a:pPr algn="ctr"/>
            <a:r>
              <a:rPr lang="es-CO" sz="660" dirty="0" err="1">
                <a:solidFill>
                  <a:schemeClr val="accent4">
                    <a:lumMod val="20000"/>
                    <a:lumOff val="80000"/>
                  </a:schemeClr>
                </a:solidFill>
                <a:latin typeface="Arial" panose="020B0604020202020204" pitchFamily="34" charset="0"/>
                <a:cs typeface="Arial" panose="020B0604020202020204" pitchFamily="34" charset="0"/>
              </a:rPr>
              <a:t>Benkos</a:t>
            </a:r>
            <a:r>
              <a:rPr lang="es-CO" sz="660" dirty="0">
                <a:solidFill>
                  <a:schemeClr val="accent4">
                    <a:lumMod val="20000"/>
                    <a:lumOff val="80000"/>
                  </a:schemeClr>
                </a:solidFill>
                <a:latin typeface="Arial" panose="020B0604020202020204" pitchFamily="34" charset="0"/>
                <a:cs typeface="Arial" panose="020B0604020202020204" pitchFamily="34" charset="0"/>
              </a:rPr>
              <a:t> Biohó</a:t>
            </a:r>
          </a:p>
          <a:p>
            <a:pPr algn="ctr"/>
            <a:r>
              <a:rPr lang="es-CO" sz="660" dirty="0">
                <a:solidFill>
                  <a:schemeClr val="bg1"/>
                </a:solidFill>
                <a:latin typeface="Arial" panose="020B0604020202020204" pitchFamily="34" charset="0"/>
                <a:cs typeface="Arial" panose="020B0604020202020204" pitchFamily="34" charset="0"/>
              </a:rPr>
              <a:t>Plazoleta del Archivo de Bogotá</a:t>
            </a:r>
          </a:p>
          <a:p>
            <a:pPr algn="just"/>
            <a:r>
              <a:rPr lang="es-CO" sz="578" dirty="0">
                <a:solidFill>
                  <a:schemeClr val="bg1"/>
                </a:solidFill>
                <a:latin typeface="Arial Narrow" panose="020B0604020202020204" pitchFamily="34" charset="0"/>
                <a:cs typeface="Arial Narrow" panose="020B0604020202020204" pitchFamily="34" charset="0"/>
              </a:rPr>
              <a:t>Hace homenaje al guerrero, líder de la lucha por la libertad de los esclavos y gobernante del primer palenque de Colombia. Nació en la región Biohó, en África Occidental, fue capturado, convertido en esclavo y llevado a Cartagena de Indias en 1596. Se sublevó contra sus amos, huyó y en 1600, fundó el primer territorio libre donde vivían los esclavos que se rebelaban y huían; desde allí organizó las fugas de muchos más esclavos. En 1619 firma un tratado de paz con las autoridades españolas de Cartagena de Indias, quienes ese mismo año violan el tratado apresando a Benkos. Dos años </a:t>
            </a:r>
            <a:r>
              <a:rPr lang="es-MX" sz="578" dirty="0">
                <a:solidFill>
                  <a:schemeClr val="bg1"/>
                </a:solidFill>
                <a:latin typeface="Arial Narrow" panose="020B0604020202020204" pitchFamily="34" charset="0"/>
                <a:cs typeface="Arial Narrow" panose="020B0604020202020204" pitchFamily="34" charset="0"/>
              </a:rPr>
              <a:t>después es ahorcado y descuartizado por considerarse peligroso por el respeto que la población sentía por él.  Antes de ser ejecutado, dijo: “Yo soy lo que muchos no han podido ser: un guerrero”. </a:t>
            </a:r>
            <a:endParaRPr lang="es-CO" sz="578" dirty="0">
              <a:solidFill>
                <a:schemeClr val="bg1"/>
              </a:solidFill>
              <a:latin typeface="Arial Narrow" panose="020B0604020202020204" pitchFamily="34" charset="0"/>
              <a:cs typeface="Arial Narrow" panose="020B0604020202020204" pitchFamily="34" charset="0"/>
            </a:endParaRPr>
          </a:p>
        </p:txBody>
      </p:sp>
      <p:sp>
        <p:nvSpPr>
          <p:cNvPr id="76" name="San Cristóbal d">
            <a:extLst>
              <a:ext uri="{FF2B5EF4-FFF2-40B4-BE49-F238E27FC236}">
                <a16:creationId xmlns:a16="http://schemas.microsoft.com/office/drawing/2014/main" id="{ACBF9AA3-764F-CCD3-5B46-A6F9BD37C5B5}"/>
              </a:ext>
            </a:extLst>
          </p:cNvPr>
          <p:cNvSpPr txBox="1"/>
          <p:nvPr/>
        </p:nvSpPr>
        <p:spPr>
          <a:xfrm>
            <a:off x="7785511" y="1677691"/>
            <a:ext cx="1937369" cy="1641219"/>
          </a:xfrm>
          <a:prstGeom prst="rect">
            <a:avLst/>
          </a:prstGeom>
          <a:noFill/>
        </p:spPr>
        <p:txBody>
          <a:bodyPr wrap="square" rtlCol="0">
            <a:spAutoFit/>
          </a:bodyPr>
          <a:lstStyle/>
          <a:p>
            <a:pPr algn="ctr"/>
            <a:r>
              <a:rPr lang="es-CO" sz="825" b="1" dirty="0">
                <a:solidFill>
                  <a:srgbClr val="FFC000"/>
                </a:solidFill>
                <a:latin typeface="Arial" panose="020B0604020202020204" pitchFamily="34" charset="0"/>
                <a:cs typeface="Arial" panose="020B0604020202020204" pitchFamily="34" charset="0"/>
              </a:rPr>
              <a:t>SAN CRISTÓBAL</a:t>
            </a:r>
          </a:p>
          <a:p>
            <a:pPr algn="ctr"/>
            <a:r>
              <a:rPr lang="es-CO" sz="660" dirty="0">
                <a:solidFill>
                  <a:schemeClr val="accent4">
                    <a:lumMod val="20000"/>
                    <a:lumOff val="80000"/>
                  </a:schemeClr>
                </a:solidFill>
                <a:latin typeface="Arial" panose="020B0604020202020204" pitchFamily="34" charset="0"/>
                <a:cs typeface="Arial" panose="020B0604020202020204" pitchFamily="34" charset="0"/>
              </a:rPr>
              <a:t>Masacre del 30 de Septiembre de 1985</a:t>
            </a:r>
          </a:p>
          <a:p>
            <a:pPr algn="ctr"/>
            <a:r>
              <a:rPr lang="es-CO" sz="660" dirty="0">
                <a:solidFill>
                  <a:schemeClr val="bg1"/>
                </a:solidFill>
                <a:latin typeface="Arial" panose="020B0604020202020204" pitchFamily="34" charset="0"/>
                <a:cs typeface="Arial" panose="020B0604020202020204" pitchFamily="34" charset="0"/>
              </a:rPr>
              <a:t>Barrios Diana Turbay, Bochica Sur (Manzana 4 con Cll. 48P) y Usme, vereda Los Soches. </a:t>
            </a:r>
          </a:p>
          <a:p>
            <a:pPr algn="just"/>
            <a:r>
              <a:rPr lang="es-MX" sz="660" dirty="0">
                <a:solidFill>
                  <a:schemeClr val="bg1"/>
                </a:solidFill>
                <a:latin typeface="Arial Narrow" panose="020B0604020202020204" pitchFamily="34" charset="0"/>
                <a:cs typeface="Arial Narrow" panose="020B0604020202020204" pitchFamily="34" charset="0"/>
              </a:rPr>
              <a:t>El 30 de septiembre de 1985, a las 7:30 a.m. un comando del M-19 asaltó un camión de leche en el barrio San Martín de Loba y repartió la leche entre las personas de los barrios aledaños. Horas después todos los responsables de la acción y más de media docena de civiles que no tenían nada que ver con los hechos fueron asesinados en estado de indefensión por hombres del Ejército y la Policía. La Comisión Interamericana de Derechos Humanos condenó al Estado Colombiano por las ejecuciones extrajudiciales, pero los policías implicados fueron exonerados por tribunales militares. </a:t>
            </a:r>
            <a:endParaRPr lang="es-CO" sz="660" dirty="0">
              <a:solidFill>
                <a:schemeClr val="bg1"/>
              </a:solidFill>
              <a:latin typeface="Arial Narrow" panose="020B0604020202020204" pitchFamily="34" charset="0"/>
              <a:cs typeface="Arial Narrow" panose="020B0604020202020204" pitchFamily="34" charset="0"/>
            </a:endParaRPr>
          </a:p>
        </p:txBody>
      </p:sp>
      <p:sp>
        <p:nvSpPr>
          <p:cNvPr id="78" name="Puente Aranda d">
            <a:extLst>
              <a:ext uri="{FF2B5EF4-FFF2-40B4-BE49-F238E27FC236}">
                <a16:creationId xmlns:a16="http://schemas.microsoft.com/office/drawing/2014/main" id="{B2A92AE7-E919-CDC5-8AFC-E9D63E921313}"/>
              </a:ext>
            </a:extLst>
          </p:cNvPr>
          <p:cNvSpPr txBox="1"/>
          <p:nvPr/>
        </p:nvSpPr>
        <p:spPr>
          <a:xfrm>
            <a:off x="7748948" y="4575473"/>
            <a:ext cx="2001827" cy="930255"/>
          </a:xfrm>
          <a:prstGeom prst="rect">
            <a:avLst/>
          </a:prstGeom>
          <a:noFill/>
        </p:spPr>
        <p:txBody>
          <a:bodyPr wrap="square" rtlCol="0">
            <a:spAutoFit/>
          </a:bodyPr>
          <a:lstStyle/>
          <a:p>
            <a:pPr algn="ctr"/>
            <a:r>
              <a:rPr lang="es-CO" sz="825" b="1" dirty="0">
                <a:solidFill>
                  <a:srgbClr val="FFC000"/>
                </a:solidFill>
              </a:rPr>
              <a:t>PUENTE ARANDA</a:t>
            </a:r>
          </a:p>
          <a:p>
            <a:pPr algn="ctr"/>
            <a:r>
              <a:rPr lang="es-CO" sz="660" dirty="0">
                <a:solidFill>
                  <a:schemeClr val="accent4">
                    <a:lumMod val="20000"/>
                    <a:lumOff val="80000"/>
                  </a:schemeClr>
                </a:solidFill>
                <a:latin typeface="Arial" panose="020B0604020202020204" pitchFamily="34" charset="0"/>
                <a:cs typeface="Arial" panose="020B0604020202020204" pitchFamily="34" charset="0"/>
              </a:rPr>
              <a:t>Teófilo Forero Castro</a:t>
            </a:r>
          </a:p>
          <a:p>
            <a:pPr algn="ctr"/>
            <a:r>
              <a:rPr lang="es-CO" sz="660" dirty="0">
                <a:solidFill>
                  <a:schemeClr val="bg1"/>
                </a:solidFill>
                <a:latin typeface="Arial" panose="020B0604020202020204" pitchFamily="34" charset="0"/>
                <a:cs typeface="Arial" panose="020B0604020202020204" pitchFamily="34" charset="0"/>
              </a:rPr>
              <a:t>Cra. 30 con Cll. 1</a:t>
            </a:r>
          </a:p>
          <a:p>
            <a:pPr algn="just"/>
            <a:r>
              <a:rPr lang="es-MX" sz="660" dirty="0">
                <a:solidFill>
                  <a:schemeClr val="bg1"/>
                </a:solidFill>
                <a:latin typeface="Arial Narrow" panose="020B0604020202020204" pitchFamily="34" charset="0"/>
                <a:cs typeface="Arial Narrow" panose="020B0604020202020204" pitchFamily="34" charset="0"/>
              </a:rPr>
              <a:t>El 27 de febrero de 1989 fue asesinado Teófilo Forero, junto a su esposa Leonilde Mora, Antonio Sotelo y José Antonio Toscano, todos miembros del Partido Comunista. Forero era líder sindical, diputado de la Asamblea Departamental de Cundinamarca y concejal de Bogotá. </a:t>
            </a:r>
            <a:endParaRPr lang="es-CO" sz="660" dirty="0">
              <a:solidFill>
                <a:schemeClr val="bg1"/>
              </a:solidFill>
              <a:latin typeface="Arial Narrow" panose="020B0604020202020204" pitchFamily="34" charset="0"/>
              <a:cs typeface="Arial Narrow" panose="020B0604020202020204" pitchFamily="34" charset="0"/>
            </a:endParaRPr>
          </a:p>
        </p:txBody>
      </p:sp>
      <p:sp>
        <p:nvSpPr>
          <p:cNvPr id="80" name="Antonio Nariño d">
            <a:extLst>
              <a:ext uri="{FF2B5EF4-FFF2-40B4-BE49-F238E27FC236}">
                <a16:creationId xmlns:a16="http://schemas.microsoft.com/office/drawing/2014/main" id="{8A22C09E-0A89-00BC-73A6-6AF160B486FA}"/>
              </a:ext>
            </a:extLst>
          </p:cNvPr>
          <p:cNvSpPr txBox="1"/>
          <p:nvPr/>
        </p:nvSpPr>
        <p:spPr>
          <a:xfrm>
            <a:off x="339041" y="5665585"/>
            <a:ext cx="1976903" cy="828688"/>
          </a:xfrm>
          <a:prstGeom prst="rect">
            <a:avLst/>
          </a:prstGeom>
          <a:noFill/>
        </p:spPr>
        <p:txBody>
          <a:bodyPr wrap="square" rtlCol="0">
            <a:spAutoFit/>
          </a:bodyPr>
          <a:lstStyle/>
          <a:p>
            <a:pPr algn="ctr"/>
            <a:r>
              <a:rPr lang="es-CO" sz="825" b="1" dirty="0">
                <a:solidFill>
                  <a:srgbClr val="FFC000"/>
                </a:solidFill>
                <a:latin typeface="Arial" panose="020B0604020202020204" pitchFamily="34" charset="0"/>
                <a:cs typeface="Arial" panose="020B0604020202020204" pitchFamily="34" charset="0"/>
              </a:rPr>
              <a:t>ANTONIO NARIÑO</a:t>
            </a:r>
          </a:p>
          <a:p>
            <a:pPr algn="ctr"/>
            <a:r>
              <a:rPr lang="es-CO" sz="660" dirty="0">
                <a:solidFill>
                  <a:schemeClr val="accent4">
                    <a:lumMod val="20000"/>
                    <a:lumOff val="80000"/>
                  </a:schemeClr>
                </a:solidFill>
                <a:latin typeface="Arial" panose="020B0604020202020204" pitchFamily="34" charset="0"/>
                <a:cs typeface="Arial" panose="020B0604020202020204" pitchFamily="34" charset="0"/>
              </a:rPr>
              <a:t>Julio Alfonso Poveda</a:t>
            </a:r>
          </a:p>
          <a:p>
            <a:pPr algn="ctr"/>
            <a:r>
              <a:rPr lang="es-CO" sz="660" dirty="0">
                <a:solidFill>
                  <a:schemeClr val="bg1"/>
                </a:solidFill>
                <a:latin typeface="Arial" panose="020B0604020202020204" pitchFamily="34" charset="0"/>
                <a:cs typeface="Arial" panose="020B0604020202020204" pitchFamily="34" charset="0"/>
              </a:rPr>
              <a:t>Av. Primero de Mayo con Cra. 22</a:t>
            </a:r>
          </a:p>
          <a:p>
            <a:pPr algn="just"/>
            <a:r>
              <a:rPr lang="es-MX" sz="660" dirty="0">
                <a:solidFill>
                  <a:schemeClr val="bg1"/>
                </a:solidFill>
                <a:latin typeface="Arial Narrow" panose="020B0604020202020204" pitchFamily="34" charset="0"/>
                <a:cs typeface="Arial Narrow" panose="020B0604020202020204" pitchFamily="34" charset="0"/>
              </a:rPr>
              <a:t>El 17 de 1999, a sus 74 años, fue asesinado Julio Alfonso Poveda, líder agrario, dirigente de la Federación Nacional de Cooperativas Agrarias (Fenacoa), miembro del Partido Comunista Colombiano y de la Unión Patriótica.</a:t>
            </a:r>
            <a:endParaRPr lang="es-CO" sz="660" dirty="0">
              <a:solidFill>
                <a:schemeClr val="bg1"/>
              </a:solidFill>
              <a:latin typeface="Arial Narrow" panose="020B0604020202020204" pitchFamily="34" charset="0"/>
              <a:cs typeface="Arial Narrow" panose="020B0604020202020204" pitchFamily="34" charset="0"/>
            </a:endParaRPr>
          </a:p>
        </p:txBody>
      </p:sp>
      <p:sp>
        <p:nvSpPr>
          <p:cNvPr id="82" name="Tunjuelito d">
            <a:extLst>
              <a:ext uri="{FF2B5EF4-FFF2-40B4-BE49-F238E27FC236}">
                <a16:creationId xmlns:a16="http://schemas.microsoft.com/office/drawing/2014/main" id="{C82BD637-D8FA-8616-B9E2-6EC96E3EA079}"/>
              </a:ext>
            </a:extLst>
          </p:cNvPr>
          <p:cNvSpPr txBox="1"/>
          <p:nvPr/>
        </p:nvSpPr>
        <p:spPr>
          <a:xfrm>
            <a:off x="6451755" y="5685066"/>
            <a:ext cx="2416621" cy="828688"/>
          </a:xfrm>
          <a:prstGeom prst="rect">
            <a:avLst/>
          </a:prstGeom>
          <a:noFill/>
        </p:spPr>
        <p:txBody>
          <a:bodyPr wrap="square" rtlCol="0">
            <a:spAutoFit/>
          </a:bodyPr>
          <a:lstStyle/>
          <a:p>
            <a:pPr algn="ctr"/>
            <a:r>
              <a:rPr lang="es-CO" sz="825" b="1" dirty="0">
                <a:solidFill>
                  <a:srgbClr val="FFC000"/>
                </a:solidFill>
                <a:latin typeface="Arial" panose="020B0604020202020204" pitchFamily="34" charset="0"/>
                <a:cs typeface="Arial" panose="020B0604020202020204" pitchFamily="34" charset="0"/>
              </a:rPr>
              <a:t>TUNJUELITO</a:t>
            </a:r>
          </a:p>
          <a:p>
            <a:pPr algn="ctr"/>
            <a:r>
              <a:rPr lang="es-CO" sz="660" dirty="0">
                <a:solidFill>
                  <a:schemeClr val="accent4">
                    <a:lumMod val="20000"/>
                    <a:lumOff val="80000"/>
                  </a:schemeClr>
                </a:solidFill>
                <a:latin typeface="Arial" panose="020B0604020202020204" pitchFamily="34" charset="0"/>
                <a:cs typeface="Arial" panose="020B0604020202020204" pitchFamily="34" charset="0"/>
              </a:rPr>
              <a:t>Guillermo Rivera Fúquene</a:t>
            </a:r>
          </a:p>
          <a:p>
            <a:pPr algn="ctr"/>
            <a:r>
              <a:rPr lang="es-CO" sz="660" dirty="0">
                <a:solidFill>
                  <a:schemeClr val="bg1"/>
                </a:solidFill>
                <a:latin typeface="Arial" panose="020B0604020202020204" pitchFamily="34" charset="0"/>
                <a:cs typeface="Arial" panose="020B0604020202020204" pitchFamily="34" charset="0"/>
              </a:rPr>
              <a:t>Dg. 50ª sur con Cra. 24 </a:t>
            </a:r>
          </a:p>
          <a:p>
            <a:pPr algn="just"/>
            <a:r>
              <a:rPr lang="es-MX" sz="660" dirty="0">
                <a:solidFill>
                  <a:schemeClr val="bg1"/>
                </a:solidFill>
                <a:latin typeface="Arial Narrow" panose="020B0604020202020204" pitchFamily="34" charset="0"/>
                <a:cs typeface="Arial Narrow" panose="020B0604020202020204" pitchFamily="34" charset="0"/>
              </a:rPr>
              <a:t>En este sitio, el 22 de abril de 2008, fue desaparecido Guillermo Rivera, economista, líder sindical de la Contraloría de Bogotá y militante del Partido Comunista Colombiano. Su cuerpo fue encontrado 85 días después en la ciudad de Ibagué. Su caso se encuentra en la impunidad. </a:t>
            </a:r>
            <a:endParaRPr lang="es-CO" sz="660" dirty="0">
              <a:solidFill>
                <a:schemeClr val="bg1"/>
              </a:solidFill>
              <a:latin typeface="Arial Narrow" panose="020B0604020202020204" pitchFamily="34" charset="0"/>
              <a:cs typeface="Arial Narrow" panose="020B0604020202020204" pitchFamily="34" charset="0"/>
            </a:endParaRPr>
          </a:p>
        </p:txBody>
      </p:sp>
      <p:sp>
        <p:nvSpPr>
          <p:cNvPr id="84" name="Barrios Unidos d">
            <a:extLst>
              <a:ext uri="{FF2B5EF4-FFF2-40B4-BE49-F238E27FC236}">
                <a16:creationId xmlns:a16="http://schemas.microsoft.com/office/drawing/2014/main" id="{3F68F104-6E1B-08DE-8A05-895A6DA073D7}"/>
              </a:ext>
            </a:extLst>
          </p:cNvPr>
          <p:cNvSpPr txBox="1"/>
          <p:nvPr/>
        </p:nvSpPr>
        <p:spPr>
          <a:xfrm>
            <a:off x="576158" y="2747327"/>
            <a:ext cx="1755687" cy="828688"/>
          </a:xfrm>
          <a:prstGeom prst="rect">
            <a:avLst/>
          </a:prstGeom>
          <a:noFill/>
        </p:spPr>
        <p:txBody>
          <a:bodyPr wrap="square" rtlCol="0">
            <a:spAutoFit/>
          </a:bodyPr>
          <a:lstStyle/>
          <a:p>
            <a:pPr algn="ctr"/>
            <a:r>
              <a:rPr lang="es-CO" sz="825" b="1" dirty="0">
                <a:solidFill>
                  <a:srgbClr val="FFC000"/>
                </a:solidFill>
                <a:latin typeface="Arial" panose="020B0604020202020204" pitchFamily="34" charset="0"/>
                <a:cs typeface="Arial" panose="020B0604020202020204" pitchFamily="34" charset="0"/>
              </a:rPr>
              <a:t>BARRIOS UNIDOS</a:t>
            </a:r>
          </a:p>
          <a:p>
            <a:pPr algn="ctr"/>
            <a:r>
              <a:rPr lang="es-CO" sz="660" dirty="0">
                <a:solidFill>
                  <a:schemeClr val="accent4">
                    <a:lumMod val="20000"/>
                    <a:lumOff val="80000"/>
                  </a:schemeClr>
                </a:solidFill>
                <a:latin typeface="Arial" panose="020B0604020202020204" pitchFamily="34" charset="0"/>
                <a:cs typeface="Arial" panose="020B0604020202020204" pitchFamily="34" charset="0"/>
              </a:rPr>
              <a:t>Héctor Giraldo Gálvez</a:t>
            </a:r>
          </a:p>
          <a:p>
            <a:pPr algn="ctr"/>
            <a:r>
              <a:rPr lang="es-CO" sz="660" dirty="0" err="1">
                <a:solidFill>
                  <a:schemeClr val="bg1"/>
                </a:solidFill>
                <a:latin typeface="Arial" panose="020B0604020202020204" pitchFamily="34" charset="0"/>
                <a:cs typeface="Arial" panose="020B0604020202020204" pitchFamily="34" charset="0"/>
              </a:rPr>
              <a:t>Cll</a:t>
            </a:r>
            <a:r>
              <a:rPr lang="es-CO" sz="660" dirty="0">
                <a:solidFill>
                  <a:schemeClr val="bg1"/>
                </a:solidFill>
                <a:latin typeface="Arial" panose="020B0604020202020204" pitchFamily="34" charset="0"/>
                <a:cs typeface="Arial" panose="020B0604020202020204" pitchFamily="34" charset="0"/>
              </a:rPr>
              <a:t>. 72 con Cra 24</a:t>
            </a:r>
          </a:p>
          <a:p>
            <a:pPr algn="just"/>
            <a:r>
              <a:rPr lang="es-MX" sz="660" dirty="0">
                <a:solidFill>
                  <a:schemeClr val="bg1"/>
                </a:solidFill>
                <a:latin typeface="Arial Narrow" panose="020B0604020202020204" pitchFamily="34" charset="0"/>
                <a:cs typeface="Arial Narrow" panose="020B0604020202020204" pitchFamily="34" charset="0"/>
              </a:rPr>
              <a:t>Cuando se dirigía a los juzgados, el 29 de marzo de 1989, es asesinado el abogado de parte civil en el caso por crimen del director de El Espectador, Guillermo Cano Isaza. </a:t>
            </a:r>
            <a:endParaRPr lang="es-CO" sz="660" dirty="0">
              <a:solidFill>
                <a:schemeClr val="bg1"/>
              </a:solidFill>
              <a:latin typeface="Arial Narrow" panose="020B0604020202020204" pitchFamily="34" charset="0"/>
              <a:cs typeface="Arial Narrow" panose="020B0604020202020204" pitchFamily="34" charset="0"/>
            </a:endParaRPr>
          </a:p>
        </p:txBody>
      </p:sp>
      <p:sp>
        <p:nvSpPr>
          <p:cNvPr id="86" name="Teusaquillo d">
            <a:extLst>
              <a:ext uri="{FF2B5EF4-FFF2-40B4-BE49-F238E27FC236}">
                <a16:creationId xmlns:a16="http://schemas.microsoft.com/office/drawing/2014/main" id="{436D3A51-22E8-6824-4B24-135A6AF437A5}"/>
              </a:ext>
            </a:extLst>
          </p:cNvPr>
          <p:cNvSpPr txBox="1"/>
          <p:nvPr/>
        </p:nvSpPr>
        <p:spPr>
          <a:xfrm>
            <a:off x="447032" y="3653762"/>
            <a:ext cx="2245183" cy="1031821"/>
          </a:xfrm>
          <a:prstGeom prst="rect">
            <a:avLst/>
          </a:prstGeom>
          <a:noFill/>
        </p:spPr>
        <p:txBody>
          <a:bodyPr wrap="square" rtlCol="0">
            <a:spAutoFit/>
          </a:bodyPr>
          <a:lstStyle/>
          <a:p>
            <a:pPr algn="ctr"/>
            <a:r>
              <a:rPr lang="es-CO" sz="825" b="1" dirty="0">
                <a:solidFill>
                  <a:srgbClr val="FFC000"/>
                </a:solidFill>
              </a:rPr>
              <a:t>TEUSAQUILLO</a:t>
            </a:r>
          </a:p>
          <a:p>
            <a:pPr algn="ctr"/>
            <a:r>
              <a:rPr lang="es-CO" sz="660" dirty="0">
                <a:solidFill>
                  <a:schemeClr val="accent4">
                    <a:lumMod val="20000"/>
                    <a:lumOff val="80000"/>
                  </a:schemeClr>
                </a:solidFill>
                <a:latin typeface="Arial" panose="020B0604020202020204" pitchFamily="34" charset="0"/>
                <a:cs typeface="Arial" panose="020B0604020202020204" pitchFamily="34" charset="0"/>
              </a:rPr>
              <a:t>Estudiantes y profesores </a:t>
            </a:r>
          </a:p>
          <a:p>
            <a:pPr algn="ctr"/>
            <a:r>
              <a:rPr lang="es-CO" sz="660" dirty="0">
                <a:solidFill>
                  <a:schemeClr val="bg1"/>
                </a:solidFill>
                <a:latin typeface="Arial" panose="020B0604020202020204" pitchFamily="34" charset="0"/>
                <a:cs typeface="Arial" panose="020B0604020202020204" pitchFamily="34" charset="0"/>
              </a:rPr>
              <a:t>Universidad Nacional de Colombia (1929 -2006)</a:t>
            </a:r>
          </a:p>
          <a:p>
            <a:pPr algn="ctr"/>
            <a:r>
              <a:rPr lang="es-CO" sz="660" dirty="0" err="1">
                <a:solidFill>
                  <a:schemeClr val="bg1"/>
                </a:solidFill>
                <a:latin typeface="Arial" panose="020B0604020202020204" pitchFamily="34" charset="0"/>
                <a:cs typeface="Arial" panose="020B0604020202020204" pitchFamily="34" charset="0"/>
              </a:rPr>
              <a:t>Cra</a:t>
            </a:r>
            <a:r>
              <a:rPr lang="es-CO" sz="660" dirty="0">
                <a:solidFill>
                  <a:schemeClr val="bg1"/>
                </a:solidFill>
                <a:latin typeface="Arial" panose="020B0604020202020204" pitchFamily="34" charset="0"/>
                <a:cs typeface="Arial" panose="020B0604020202020204" pitchFamily="34" charset="0"/>
              </a:rPr>
              <a:t>. 45 No. 26 – 85</a:t>
            </a:r>
          </a:p>
          <a:p>
            <a:pPr algn="just"/>
            <a:r>
              <a:rPr lang="es-MX" sz="660" dirty="0">
                <a:solidFill>
                  <a:schemeClr val="bg1"/>
                </a:solidFill>
                <a:latin typeface="Arial Narrow" panose="020B0604020202020204" pitchFamily="34" charset="0"/>
                <a:cs typeface="Arial Narrow" panose="020B0604020202020204" pitchFamily="34" charset="0"/>
              </a:rPr>
              <a:t>Lugar de innumerables acontecimientos que hacen parte de la historia de las luchas sociales y políticas y de hechos de violencia, en cuyo contexto han ocurrido vulneraciones a los derechos humanos a profesores y estudiantes, que aún permanecen en la impunidad. </a:t>
            </a:r>
            <a:endParaRPr lang="es-CO" sz="660" dirty="0">
              <a:solidFill>
                <a:schemeClr val="bg1"/>
              </a:solidFill>
              <a:latin typeface="Arial Narrow" panose="020B0604020202020204" pitchFamily="34" charset="0"/>
              <a:cs typeface="Arial Narrow" panose="020B0604020202020204" pitchFamily="34" charset="0"/>
            </a:endParaRPr>
          </a:p>
        </p:txBody>
      </p:sp>
      <p:sp>
        <p:nvSpPr>
          <p:cNvPr id="7" name="4 C">
            <a:extLst>
              <a:ext uri="{FF2B5EF4-FFF2-40B4-BE49-F238E27FC236}">
                <a16:creationId xmlns:a16="http://schemas.microsoft.com/office/drawing/2014/main" id="{DAD7F7EC-D7E7-56D7-3C05-C00DFA3434D5}"/>
              </a:ext>
            </a:extLst>
          </p:cNvPr>
          <p:cNvSpPr/>
          <p:nvPr/>
        </p:nvSpPr>
        <p:spPr>
          <a:xfrm>
            <a:off x="7592124" y="6574310"/>
            <a:ext cx="2836728" cy="1059475"/>
          </a:xfrm>
          <a:prstGeom prst="roundRect">
            <a:avLst/>
          </a:prstGeom>
          <a:solidFill>
            <a:schemeClr val="bg1">
              <a:alpha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85" dirty="0"/>
          </a:p>
        </p:txBody>
      </p:sp>
      <p:pic>
        <p:nvPicPr>
          <p:cNvPr id="94" name="Picture 93">
            <a:extLst>
              <a:ext uri="{FF2B5EF4-FFF2-40B4-BE49-F238E27FC236}">
                <a16:creationId xmlns:a16="http://schemas.microsoft.com/office/drawing/2014/main" id="{FAED2009-283E-3676-CF1C-CE6344D0E2A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50827" y="6560085"/>
            <a:ext cx="1823715" cy="1174893"/>
          </a:xfrm>
          <a:prstGeom prst="rect">
            <a:avLst/>
          </a:prstGeom>
        </p:spPr>
      </p:pic>
      <p:sp>
        <p:nvSpPr>
          <p:cNvPr id="3" name="Rounded Rectangle 2">
            <a:extLst>
              <a:ext uri="{FF2B5EF4-FFF2-40B4-BE49-F238E27FC236}">
                <a16:creationId xmlns:a16="http://schemas.microsoft.com/office/drawing/2014/main" id="{0FB454DC-D266-D425-E5AC-83CC16E7CE20}"/>
              </a:ext>
            </a:extLst>
          </p:cNvPr>
          <p:cNvSpPr/>
          <p:nvPr/>
        </p:nvSpPr>
        <p:spPr>
          <a:xfrm>
            <a:off x="-1817284" y="325926"/>
            <a:ext cx="5040735" cy="662646"/>
          </a:xfrm>
          <a:prstGeom prst="round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88" name="CuadroTexto 87">
            <a:extLst>
              <a:ext uri="{FF2B5EF4-FFF2-40B4-BE49-F238E27FC236}">
                <a16:creationId xmlns:a16="http://schemas.microsoft.com/office/drawing/2014/main" id="{0A7BE97A-39D2-400C-1686-450BBE1EFBE6}"/>
              </a:ext>
            </a:extLst>
          </p:cNvPr>
          <p:cNvSpPr txBox="1"/>
          <p:nvPr/>
        </p:nvSpPr>
        <p:spPr>
          <a:xfrm>
            <a:off x="195425" y="410406"/>
            <a:ext cx="3066699" cy="523220"/>
          </a:xfrm>
          <a:prstGeom prst="rect">
            <a:avLst/>
          </a:prstGeom>
          <a:noFill/>
        </p:spPr>
        <p:txBody>
          <a:bodyPr wrap="square" rtlCol="0">
            <a:spAutoFit/>
          </a:bodyPr>
          <a:lstStyle/>
          <a:p>
            <a:r>
              <a:rPr lang="es-CO" sz="1400" b="1" dirty="0">
                <a:solidFill>
                  <a:schemeClr val="bg1"/>
                </a:solidFill>
                <a:latin typeface="Arial" panose="020B0604020202020204" pitchFamily="34" charset="0"/>
                <a:cs typeface="Arial" panose="020B0604020202020204" pitchFamily="34" charset="0"/>
              </a:rPr>
              <a:t>Lugares para la memoria y la construcción de paz en Bogotá. </a:t>
            </a:r>
          </a:p>
        </p:txBody>
      </p:sp>
      <p:pic>
        <p:nvPicPr>
          <p:cNvPr id="4" name="Picture 3">
            <a:extLst>
              <a:ext uri="{FF2B5EF4-FFF2-40B4-BE49-F238E27FC236}">
                <a16:creationId xmlns:a16="http://schemas.microsoft.com/office/drawing/2014/main" id="{6CF93AEE-E001-0DA9-2011-A994CA587F43}"/>
              </a:ext>
            </a:extLst>
          </p:cNvPr>
          <p:cNvPicPr>
            <a:picLocks noChangeAspect="1"/>
          </p:cNvPicPr>
          <p:nvPr/>
        </p:nvPicPr>
        <p:blipFill>
          <a:blip r:embed="rId24"/>
          <a:stretch>
            <a:fillRect/>
          </a:stretch>
        </p:blipFill>
        <p:spPr>
          <a:xfrm>
            <a:off x="3104598" y="312008"/>
            <a:ext cx="458219" cy="437528"/>
          </a:xfrm>
          <a:prstGeom prst="rect">
            <a:avLst/>
          </a:prstGeom>
        </p:spPr>
      </p:pic>
      <p:sp>
        <p:nvSpPr>
          <p:cNvPr id="90" name="Bosa d">
            <a:extLst>
              <a:ext uri="{FF2B5EF4-FFF2-40B4-BE49-F238E27FC236}">
                <a16:creationId xmlns:a16="http://schemas.microsoft.com/office/drawing/2014/main" id="{F26A574E-0B3E-854D-B1AA-90171026B496}"/>
              </a:ext>
            </a:extLst>
          </p:cNvPr>
          <p:cNvSpPr txBox="1"/>
          <p:nvPr/>
        </p:nvSpPr>
        <p:spPr>
          <a:xfrm>
            <a:off x="2514880" y="5428665"/>
            <a:ext cx="2230780" cy="1293431"/>
          </a:xfrm>
          <a:prstGeom prst="rect">
            <a:avLst/>
          </a:prstGeom>
          <a:noFill/>
        </p:spPr>
        <p:txBody>
          <a:bodyPr wrap="square" rtlCol="0">
            <a:spAutoFit/>
          </a:bodyPr>
          <a:lstStyle/>
          <a:p>
            <a:pPr algn="ctr"/>
            <a:r>
              <a:rPr lang="es-CO" sz="825" b="1" dirty="0">
                <a:solidFill>
                  <a:srgbClr val="FFC000"/>
                </a:solidFill>
                <a:latin typeface="Arial" panose="020B0604020202020204" pitchFamily="34" charset="0"/>
                <a:cs typeface="Arial" panose="020B0604020202020204" pitchFamily="34" charset="0"/>
              </a:rPr>
              <a:t>KENNEDY</a:t>
            </a:r>
          </a:p>
          <a:p>
            <a:pPr algn="ctr"/>
            <a:r>
              <a:rPr lang="es-MX" sz="660" dirty="0">
                <a:solidFill>
                  <a:schemeClr val="accent4">
                    <a:lumMod val="20000"/>
                    <a:lumOff val="80000"/>
                  </a:schemeClr>
                </a:solidFill>
                <a:latin typeface="Arial" panose="020B0604020202020204" pitchFamily="34" charset="0"/>
                <a:cs typeface="Arial" panose="020B0604020202020204" pitchFamily="34" charset="0"/>
              </a:rPr>
              <a:t>Manuel Cepeda Vargas</a:t>
            </a:r>
          </a:p>
          <a:p>
            <a:pPr algn="ctr"/>
            <a:r>
              <a:rPr lang="es-MX" sz="600" b="1" dirty="0">
                <a:solidFill>
                  <a:schemeClr val="bg1"/>
                </a:solidFill>
                <a:latin typeface="Arial" panose="020B0604020202020204" pitchFamily="34" charset="0"/>
                <a:cs typeface="Arial" panose="020B0604020202020204" pitchFamily="34" charset="0"/>
              </a:rPr>
              <a:t>Av. Las Américas - Estación Banderas</a:t>
            </a:r>
          </a:p>
          <a:p>
            <a:pPr algn="ctr"/>
            <a:r>
              <a:rPr lang="es-MX" sz="600" b="1" dirty="0">
                <a:solidFill>
                  <a:schemeClr val="bg1"/>
                </a:solidFill>
                <a:latin typeface="Arial" panose="020B0604020202020204" pitchFamily="34" charset="0"/>
                <a:cs typeface="Arial" panose="020B0604020202020204" pitchFamily="34" charset="0"/>
              </a:rPr>
              <a:t>de Transmilenio</a:t>
            </a:r>
          </a:p>
          <a:p>
            <a:pPr algn="just"/>
            <a:r>
              <a:rPr lang="es-MX" sz="660" dirty="0">
                <a:solidFill>
                  <a:schemeClr val="bg1"/>
                </a:solidFill>
                <a:latin typeface="Arial Narrow" panose="020B0604020202020204" pitchFamily="34" charset="0"/>
                <a:cs typeface="Arial Narrow" panose="020B0604020202020204" pitchFamily="34" charset="0"/>
              </a:rPr>
              <a:t>Senador de la República, y dirigente de la Unión Patriótica. Fue asesinado el 9 de agosto de 1994 por agentes del Estado, en alianza con grupos paramilitares, según fallo de la Corte Interamericana de Derechos Humanos.. En agosto de 2010 el Estado  colombiano con el fin de darle cumplimiento a una sentencia de la Corte Interamericana de Derechos Humanos pide perdón por el asesinato del senador.</a:t>
            </a:r>
          </a:p>
          <a:p>
            <a:pPr algn="just"/>
            <a:endParaRPr lang="es-CO" sz="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767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60"/>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73"/>
                                        </p:tgtEl>
                                        <p:attrNameLst>
                                          <p:attrName>r</p:attrName>
                                        </p:attrNameLst>
                                      </p:cBhvr>
                                    </p:animRot>
                                    <p:animRot by="-240000">
                                      <p:cBhvr>
                                        <p:cTn id="9" dur="200" fill="hold">
                                          <p:stCondLst>
                                            <p:cond delay="200"/>
                                          </p:stCondLst>
                                        </p:cTn>
                                        <p:tgtEl>
                                          <p:spTgt spid="73"/>
                                        </p:tgtEl>
                                        <p:attrNameLst>
                                          <p:attrName>r</p:attrName>
                                        </p:attrNameLst>
                                      </p:cBhvr>
                                    </p:animRot>
                                    <p:animRot by="240000">
                                      <p:cBhvr>
                                        <p:cTn id="10" dur="200" fill="hold">
                                          <p:stCondLst>
                                            <p:cond delay="400"/>
                                          </p:stCondLst>
                                        </p:cTn>
                                        <p:tgtEl>
                                          <p:spTgt spid="73"/>
                                        </p:tgtEl>
                                        <p:attrNameLst>
                                          <p:attrName>r</p:attrName>
                                        </p:attrNameLst>
                                      </p:cBhvr>
                                    </p:animRot>
                                    <p:animRot by="-240000">
                                      <p:cBhvr>
                                        <p:cTn id="11" dur="200" fill="hold">
                                          <p:stCondLst>
                                            <p:cond delay="600"/>
                                          </p:stCondLst>
                                        </p:cTn>
                                        <p:tgtEl>
                                          <p:spTgt spid="73"/>
                                        </p:tgtEl>
                                        <p:attrNameLst>
                                          <p:attrName>r</p:attrName>
                                        </p:attrNameLst>
                                      </p:cBhvr>
                                    </p:animRot>
                                    <p:animRot by="120000">
                                      <p:cBhvr>
                                        <p:cTn id="12" dur="200" fill="hold">
                                          <p:stCondLst>
                                            <p:cond delay="800"/>
                                          </p:stCondLst>
                                        </p:cTn>
                                        <p:tgtEl>
                                          <p:spTgt spid="73"/>
                                        </p:tgtEl>
                                        <p:attrNameLst>
                                          <p:attrName>r</p:attrName>
                                        </p:attrNameLst>
                                      </p:cBhvr>
                                    </p:animRot>
                                  </p:childTnLst>
                                </p:cTn>
                              </p:par>
                            </p:childTnLst>
                          </p:cTn>
                        </p:par>
                        <p:par>
                          <p:cTn id="13" fill="hold">
                            <p:stCondLst>
                              <p:cond delay="1000"/>
                            </p:stCondLst>
                            <p:childTnLst>
                              <p:par>
                                <p:cTn id="14" presetID="1" presetClass="exit" presetSubtype="0" fill="hold" grpId="1" nodeType="afterEffect">
                                  <p:stCondLst>
                                    <p:cond delay="20000"/>
                                  </p:stCondLst>
                                  <p:iterate type="lt">
                                    <p:tmAbs val="0"/>
                                  </p:iterate>
                                  <p:childTnLst>
                                    <p:set>
                                      <p:cBhvr>
                                        <p:cTn id="15"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6" restart="whenNotActive" fill="hold" evtFilter="cancelBubble" nodeType="interactiveSeq">
                <p:stCondLst>
                  <p:cond evt="onClick" delay="0">
                    <p:tgtEl>
                      <p:spTgt spid="4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32" presetClass="emph" presetSubtype="0" fill="hold" nodeType="withEffect">
                                  <p:stCondLst>
                                    <p:cond delay="0"/>
                                  </p:stCondLst>
                                  <p:childTnLst>
                                    <p:animRot by="120000">
                                      <p:cBhvr>
                                        <p:cTn id="22" dur="100" fill="hold">
                                          <p:stCondLst>
                                            <p:cond delay="0"/>
                                          </p:stCondLst>
                                        </p:cTn>
                                        <p:tgtEl>
                                          <p:spTgt spid="20"/>
                                        </p:tgtEl>
                                        <p:attrNameLst>
                                          <p:attrName>r</p:attrName>
                                        </p:attrNameLst>
                                      </p:cBhvr>
                                    </p:animRot>
                                    <p:animRot by="-240000">
                                      <p:cBhvr>
                                        <p:cTn id="23" dur="200" fill="hold">
                                          <p:stCondLst>
                                            <p:cond delay="200"/>
                                          </p:stCondLst>
                                        </p:cTn>
                                        <p:tgtEl>
                                          <p:spTgt spid="20"/>
                                        </p:tgtEl>
                                        <p:attrNameLst>
                                          <p:attrName>r</p:attrName>
                                        </p:attrNameLst>
                                      </p:cBhvr>
                                    </p:animRot>
                                    <p:animRot by="240000">
                                      <p:cBhvr>
                                        <p:cTn id="24" dur="200" fill="hold">
                                          <p:stCondLst>
                                            <p:cond delay="400"/>
                                          </p:stCondLst>
                                        </p:cTn>
                                        <p:tgtEl>
                                          <p:spTgt spid="20"/>
                                        </p:tgtEl>
                                        <p:attrNameLst>
                                          <p:attrName>r</p:attrName>
                                        </p:attrNameLst>
                                      </p:cBhvr>
                                    </p:animRot>
                                    <p:animRot by="-240000">
                                      <p:cBhvr>
                                        <p:cTn id="25" dur="200" fill="hold">
                                          <p:stCondLst>
                                            <p:cond delay="600"/>
                                          </p:stCondLst>
                                        </p:cTn>
                                        <p:tgtEl>
                                          <p:spTgt spid="20"/>
                                        </p:tgtEl>
                                        <p:attrNameLst>
                                          <p:attrName>r</p:attrName>
                                        </p:attrNameLst>
                                      </p:cBhvr>
                                    </p:animRot>
                                    <p:animRot by="120000">
                                      <p:cBhvr>
                                        <p:cTn id="26" dur="200" fill="hold">
                                          <p:stCondLst>
                                            <p:cond delay="800"/>
                                          </p:stCondLst>
                                        </p:cTn>
                                        <p:tgtEl>
                                          <p:spTgt spid="20"/>
                                        </p:tgtEl>
                                        <p:attrNameLst>
                                          <p:attrName>r</p:attrName>
                                        </p:attrNameLst>
                                      </p:cBhvr>
                                    </p:animRot>
                                  </p:childTnLst>
                                </p:cTn>
                              </p:par>
                            </p:childTnLst>
                          </p:cTn>
                        </p:par>
                        <p:par>
                          <p:cTn id="27" fill="hold">
                            <p:stCondLst>
                              <p:cond delay="1000"/>
                            </p:stCondLst>
                            <p:childTnLst>
                              <p:par>
                                <p:cTn id="28" presetID="1" presetClass="exit" presetSubtype="0" fill="hold" grpId="1" nodeType="afterEffect">
                                  <p:stCondLst>
                                    <p:cond delay="15000"/>
                                  </p:stCondLst>
                                  <p:childTnLst>
                                    <p:set>
                                      <p:cBhvr>
                                        <p:cTn id="2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0" restart="whenNotActive" fill="hold" evtFilter="cancelBubble" nodeType="interactiveSeq">
                <p:stCondLst>
                  <p:cond evt="onClick" delay="0">
                    <p:tgtEl>
                      <p:spTgt spid="4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32" presetClass="emph" presetSubtype="0" fill="hold" nodeType="withEffect">
                                  <p:stCondLst>
                                    <p:cond delay="0"/>
                                  </p:stCondLst>
                                  <p:childTnLst>
                                    <p:animRot by="120000">
                                      <p:cBhvr>
                                        <p:cTn id="36" dur="100" fill="hold">
                                          <p:stCondLst>
                                            <p:cond delay="0"/>
                                          </p:stCondLst>
                                        </p:cTn>
                                        <p:tgtEl>
                                          <p:spTgt spid="79"/>
                                        </p:tgtEl>
                                        <p:attrNameLst>
                                          <p:attrName>r</p:attrName>
                                        </p:attrNameLst>
                                      </p:cBhvr>
                                    </p:animRot>
                                    <p:animRot by="-240000">
                                      <p:cBhvr>
                                        <p:cTn id="37" dur="200" fill="hold">
                                          <p:stCondLst>
                                            <p:cond delay="200"/>
                                          </p:stCondLst>
                                        </p:cTn>
                                        <p:tgtEl>
                                          <p:spTgt spid="79"/>
                                        </p:tgtEl>
                                        <p:attrNameLst>
                                          <p:attrName>r</p:attrName>
                                        </p:attrNameLst>
                                      </p:cBhvr>
                                    </p:animRot>
                                    <p:animRot by="240000">
                                      <p:cBhvr>
                                        <p:cTn id="38" dur="200" fill="hold">
                                          <p:stCondLst>
                                            <p:cond delay="400"/>
                                          </p:stCondLst>
                                        </p:cTn>
                                        <p:tgtEl>
                                          <p:spTgt spid="79"/>
                                        </p:tgtEl>
                                        <p:attrNameLst>
                                          <p:attrName>r</p:attrName>
                                        </p:attrNameLst>
                                      </p:cBhvr>
                                    </p:animRot>
                                    <p:animRot by="-240000">
                                      <p:cBhvr>
                                        <p:cTn id="39" dur="200" fill="hold">
                                          <p:stCondLst>
                                            <p:cond delay="600"/>
                                          </p:stCondLst>
                                        </p:cTn>
                                        <p:tgtEl>
                                          <p:spTgt spid="79"/>
                                        </p:tgtEl>
                                        <p:attrNameLst>
                                          <p:attrName>r</p:attrName>
                                        </p:attrNameLst>
                                      </p:cBhvr>
                                    </p:animRot>
                                    <p:animRot by="120000">
                                      <p:cBhvr>
                                        <p:cTn id="40" dur="200" fill="hold">
                                          <p:stCondLst>
                                            <p:cond delay="800"/>
                                          </p:stCondLst>
                                        </p:cTn>
                                        <p:tgtEl>
                                          <p:spTgt spid="79"/>
                                        </p:tgtEl>
                                        <p:attrNameLst>
                                          <p:attrName>r</p:attrName>
                                        </p:attrNameLst>
                                      </p:cBhvr>
                                    </p:animRot>
                                  </p:childTnLst>
                                </p:cTn>
                              </p:par>
                            </p:childTnLst>
                          </p:cTn>
                        </p:par>
                        <p:par>
                          <p:cTn id="41" fill="hold">
                            <p:stCondLst>
                              <p:cond delay="1000"/>
                            </p:stCondLst>
                            <p:childTnLst>
                              <p:par>
                                <p:cTn id="42" presetID="1" presetClass="exit" presetSubtype="0" fill="hold" grpId="1" nodeType="afterEffect">
                                  <p:stCondLst>
                                    <p:cond delay="20000"/>
                                  </p:stCondLst>
                                  <p:childTnLst>
                                    <p:set>
                                      <p:cBhvr>
                                        <p:cTn id="4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71"/>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32" presetClass="emph" presetSubtype="0" fill="hold" nodeType="withEffect">
                                  <p:stCondLst>
                                    <p:cond delay="0"/>
                                  </p:stCondLst>
                                  <p:childTnLst>
                                    <p:animRot by="120000">
                                      <p:cBhvr>
                                        <p:cTn id="50" dur="100" fill="hold">
                                          <p:stCondLst>
                                            <p:cond delay="0"/>
                                          </p:stCondLst>
                                        </p:cTn>
                                        <p:tgtEl>
                                          <p:spTgt spid="91"/>
                                        </p:tgtEl>
                                        <p:attrNameLst>
                                          <p:attrName>r</p:attrName>
                                        </p:attrNameLst>
                                      </p:cBhvr>
                                    </p:animRot>
                                    <p:animRot by="-240000">
                                      <p:cBhvr>
                                        <p:cTn id="51" dur="200" fill="hold">
                                          <p:stCondLst>
                                            <p:cond delay="200"/>
                                          </p:stCondLst>
                                        </p:cTn>
                                        <p:tgtEl>
                                          <p:spTgt spid="91"/>
                                        </p:tgtEl>
                                        <p:attrNameLst>
                                          <p:attrName>r</p:attrName>
                                        </p:attrNameLst>
                                      </p:cBhvr>
                                    </p:animRot>
                                    <p:animRot by="240000">
                                      <p:cBhvr>
                                        <p:cTn id="52" dur="200" fill="hold">
                                          <p:stCondLst>
                                            <p:cond delay="400"/>
                                          </p:stCondLst>
                                        </p:cTn>
                                        <p:tgtEl>
                                          <p:spTgt spid="91"/>
                                        </p:tgtEl>
                                        <p:attrNameLst>
                                          <p:attrName>r</p:attrName>
                                        </p:attrNameLst>
                                      </p:cBhvr>
                                    </p:animRot>
                                    <p:animRot by="-240000">
                                      <p:cBhvr>
                                        <p:cTn id="53" dur="200" fill="hold">
                                          <p:stCondLst>
                                            <p:cond delay="600"/>
                                          </p:stCondLst>
                                        </p:cTn>
                                        <p:tgtEl>
                                          <p:spTgt spid="91"/>
                                        </p:tgtEl>
                                        <p:attrNameLst>
                                          <p:attrName>r</p:attrName>
                                        </p:attrNameLst>
                                      </p:cBhvr>
                                    </p:animRot>
                                    <p:animRot by="120000">
                                      <p:cBhvr>
                                        <p:cTn id="54" dur="200" fill="hold">
                                          <p:stCondLst>
                                            <p:cond delay="800"/>
                                          </p:stCondLst>
                                        </p:cTn>
                                        <p:tgtEl>
                                          <p:spTgt spid="91"/>
                                        </p:tgtEl>
                                        <p:attrNameLst>
                                          <p:attrName>r</p:attrName>
                                        </p:attrNameLst>
                                      </p:cBhvr>
                                    </p:animRot>
                                  </p:childTnLst>
                                </p:cTn>
                              </p:par>
                            </p:childTnLst>
                          </p:cTn>
                        </p:par>
                        <p:par>
                          <p:cTn id="55" fill="hold">
                            <p:stCondLst>
                              <p:cond delay="1000"/>
                            </p:stCondLst>
                            <p:childTnLst>
                              <p:par>
                                <p:cTn id="56" presetID="1" presetClass="exit" presetSubtype="0" fill="hold" grpId="1" nodeType="afterEffect">
                                  <p:stCondLst>
                                    <p:cond delay="10000"/>
                                  </p:stCondLst>
                                  <p:childTnLst>
                                    <p:set>
                                      <p:cBhvr>
                                        <p:cTn id="57"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8" restart="whenNotActive" fill="hold" evtFilter="cancelBubble" nodeType="interactiveSeq">
                <p:stCondLst>
                  <p:cond evt="onClick" delay="0">
                    <p:tgtEl>
                      <p:spTgt spid="42"/>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par>
                                <p:cTn id="63" presetID="32" presetClass="emph" presetSubtype="0" fill="hold" nodeType="withEffect">
                                  <p:stCondLst>
                                    <p:cond delay="0"/>
                                  </p:stCondLst>
                                  <p:childTnLst>
                                    <p:animRot by="120000">
                                      <p:cBhvr>
                                        <p:cTn id="64" dur="100" fill="hold">
                                          <p:stCondLst>
                                            <p:cond delay="0"/>
                                          </p:stCondLst>
                                        </p:cTn>
                                        <p:tgtEl>
                                          <p:spTgt spid="81"/>
                                        </p:tgtEl>
                                        <p:attrNameLst>
                                          <p:attrName>r</p:attrName>
                                        </p:attrNameLst>
                                      </p:cBhvr>
                                    </p:animRot>
                                    <p:animRot by="-240000">
                                      <p:cBhvr>
                                        <p:cTn id="65" dur="200" fill="hold">
                                          <p:stCondLst>
                                            <p:cond delay="200"/>
                                          </p:stCondLst>
                                        </p:cTn>
                                        <p:tgtEl>
                                          <p:spTgt spid="81"/>
                                        </p:tgtEl>
                                        <p:attrNameLst>
                                          <p:attrName>r</p:attrName>
                                        </p:attrNameLst>
                                      </p:cBhvr>
                                    </p:animRot>
                                    <p:animRot by="240000">
                                      <p:cBhvr>
                                        <p:cTn id="66" dur="200" fill="hold">
                                          <p:stCondLst>
                                            <p:cond delay="400"/>
                                          </p:stCondLst>
                                        </p:cTn>
                                        <p:tgtEl>
                                          <p:spTgt spid="81"/>
                                        </p:tgtEl>
                                        <p:attrNameLst>
                                          <p:attrName>r</p:attrName>
                                        </p:attrNameLst>
                                      </p:cBhvr>
                                    </p:animRot>
                                    <p:animRot by="-240000">
                                      <p:cBhvr>
                                        <p:cTn id="67" dur="200" fill="hold">
                                          <p:stCondLst>
                                            <p:cond delay="600"/>
                                          </p:stCondLst>
                                        </p:cTn>
                                        <p:tgtEl>
                                          <p:spTgt spid="81"/>
                                        </p:tgtEl>
                                        <p:attrNameLst>
                                          <p:attrName>r</p:attrName>
                                        </p:attrNameLst>
                                      </p:cBhvr>
                                    </p:animRot>
                                    <p:animRot by="120000">
                                      <p:cBhvr>
                                        <p:cTn id="68" dur="200" fill="hold">
                                          <p:stCondLst>
                                            <p:cond delay="800"/>
                                          </p:stCondLst>
                                        </p:cTn>
                                        <p:tgtEl>
                                          <p:spTgt spid="81"/>
                                        </p:tgtEl>
                                        <p:attrNameLst>
                                          <p:attrName>r</p:attrName>
                                        </p:attrNameLst>
                                      </p:cBhvr>
                                    </p:animRot>
                                  </p:childTnLst>
                                </p:cTn>
                              </p:par>
                            </p:childTnLst>
                          </p:cTn>
                        </p:par>
                        <p:par>
                          <p:cTn id="69" fill="hold">
                            <p:stCondLst>
                              <p:cond delay="1000"/>
                            </p:stCondLst>
                            <p:childTnLst>
                              <p:par>
                                <p:cTn id="70" presetID="1" presetClass="exit" presetSubtype="0" fill="hold" grpId="1" nodeType="afterEffect">
                                  <p:stCondLst>
                                    <p:cond delay="20000"/>
                                  </p:stCondLst>
                                  <p:childTnLst>
                                    <p:set>
                                      <p:cBhvr>
                                        <p:cTn id="71"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32" presetClass="emph" presetSubtype="0" fill="hold" nodeType="withEffect">
                                  <p:stCondLst>
                                    <p:cond delay="0"/>
                                  </p:stCondLst>
                                  <p:childTnLst>
                                    <p:animRot by="120000">
                                      <p:cBhvr>
                                        <p:cTn id="78" dur="100" fill="hold">
                                          <p:stCondLst>
                                            <p:cond delay="0"/>
                                          </p:stCondLst>
                                        </p:cTn>
                                        <p:tgtEl>
                                          <p:spTgt spid="32"/>
                                        </p:tgtEl>
                                        <p:attrNameLst>
                                          <p:attrName>r</p:attrName>
                                        </p:attrNameLst>
                                      </p:cBhvr>
                                    </p:animRot>
                                    <p:animRot by="-240000">
                                      <p:cBhvr>
                                        <p:cTn id="79" dur="200" fill="hold">
                                          <p:stCondLst>
                                            <p:cond delay="200"/>
                                          </p:stCondLst>
                                        </p:cTn>
                                        <p:tgtEl>
                                          <p:spTgt spid="32"/>
                                        </p:tgtEl>
                                        <p:attrNameLst>
                                          <p:attrName>r</p:attrName>
                                        </p:attrNameLst>
                                      </p:cBhvr>
                                    </p:animRot>
                                    <p:animRot by="240000">
                                      <p:cBhvr>
                                        <p:cTn id="80" dur="200" fill="hold">
                                          <p:stCondLst>
                                            <p:cond delay="400"/>
                                          </p:stCondLst>
                                        </p:cTn>
                                        <p:tgtEl>
                                          <p:spTgt spid="32"/>
                                        </p:tgtEl>
                                        <p:attrNameLst>
                                          <p:attrName>r</p:attrName>
                                        </p:attrNameLst>
                                      </p:cBhvr>
                                    </p:animRot>
                                    <p:animRot by="-240000">
                                      <p:cBhvr>
                                        <p:cTn id="81" dur="200" fill="hold">
                                          <p:stCondLst>
                                            <p:cond delay="600"/>
                                          </p:stCondLst>
                                        </p:cTn>
                                        <p:tgtEl>
                                          <p:spTgt spid="32"/>
                                        </p:tgtEl>
                                        <p:attrNameLst>
                                          <p:attrName>r</p:attrName>
                                        </p:attrNameLst>
                                      </p:cBhvr>
                                    </p:animRot>
                                    <p:animRot by="120000">
                                      <p:cBhvr>
                                        <p:cTn id="82" dur="200" fill="hold">
                                          <p:stCondLst>
                                            <p:cond delay="800"/>
                                          </p:stCondLst>
                                        </p:cTn>
                                        <p:tgtEl>
                                          <p:spTgt spid="32"/>
                                        </p:tgtEl>
                                        <p:attrNameLst>
                                          <p:attrName>r</p:attrName>
                                        </p:attrNameLst>
                                      </p:cBhvr>
                                    </p:animRot>
                                  </p:childTnLst>
                                </p:cTn>
                              </p:par>
                            </p:childTnLst>
                          </p:cTn>
                        </p:par>
                        <p:par>
                          <p:cTn id="83" fill="hold">
                            <p:stCondLst>
                              <p:cond delay="1000"/>
                            </p:stCondLst>
                            <p:childTnLst>
                              <p:par>
                                <p:cTn id="84" presetID="1" presetClass="exit" presetSubtype="0" fill="hold" grpId="1" nodeType="afterEffect">
                                  <p:stCondLst>
                                    <p:cond delay="10000"/>
                                  </p:stCondLst>
                                  <p:childTnLst>
                                    <p:set>
                                      <p:cBhvr>
                                        <p:cTn id="85"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6" restart="whenNotActive" fill="hold" evtFilter="cancelBubble" nodeType="interactiveSeq">
                <p:stCondLst>
                  <p:cond evt="onClick" delay="0">
                    <p:tgtEl>
                      <p:spTgt spid="46"/>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par>
                                <p:cTn id="91" presetID="32" presetClass="emph" presetSubtype="0" fill="hold" nodeType="withEffect">
                                  <p:stCondLst>
                                    <p:cond delay="0"/>
                                  </p:stCondLst>
                                  <p:childTnLst>
                                    <p:animRot by="120000">
                                      <p:cBhvr>
                                        <p:cTn id="92" dur="100" fill="hold">
                                          <p:stCondLst>
                                            <p:cond delay="0"/>
                                          </p:stCondLst>
                                        </p:cTn>
                                        <p:tgtEl>
                                          <p:spTgt spid="75"/>
                                        </p:tgtEl>
                                        <p:attrNameLst>
                                          <p:attrName>r</p:attrName>
                                        </p:attrNameLst>
                                      </p:cBhvr>
                                    </p:animRot>
                                    <p:animRot by="-240000">
                                      <p:cBhvr>
                                        <p:cTn id="93" dur="200" fill="hold">
                                          <p:stCondLst>
                                            <p:cond delay="200"/>
                                          </p:stCondLst>
                                        </p:cTn>
                                        <p:tgtEl>
                                          <p:spTgt spid="75"/>
                                        </p:tgtEl>
                                        <p:attrNameLst>
                                          <p:attrName>r</p:attrName>
                                        </p:attrNameLst>
                                      </p:cBhvr>
                                    </p:animRot>
                                    <p:animRot by="240000">
                                      <p:cBhvr>
                                        <p:cTn id="94" dur="200" fill="hold">
                                          <p:stCondLst>
                                            <p:cond delay="400"/>
                                          </p:stCondLst>
                                        </p:cTn>
                                        <p:tgtEl>
                                          <p:spTgt spid="75"/>
                                        </p:tgtEl>
                                        <p:attrNameLst>
                                          <p:attrName>r</p:attrName>
                                        </p:attrNameLst>
                                      </p:cBhvr>
                                    </p:animRot>
                                    <p:animRot by="-240000">
                                      <p:cBhvr>
                                        <p:cTn id="95" dur="200" fill="hold">
                                          <p:stCondLst>
                                            <p:cond delay="600"/>
                                          </p:stCondLst>
                                        </p:cTn>
                                        <p:tgtEl>
                                          <p:spTgt spid="75"/>
                                        </p:tgtEl>
                                        <p:attrNameLst>
                                          <p:attrName>r</p:attrName>
                                        </p:attrNameLst>
                                      </p:cBhvr>
                                    </p:animRot>
                                    <p:animRot by="120000">
                                      <p:cBhvr>
                                        <p:cTn id="96" dur="200" fill="hold">
                                          <p:stCondLst>
                                            <p:cond delay="800"/>
                                          </p:stCondLst>
                                        </p:cTn>
                                        <p:tgtEl>
                                          <p:spTgt spid="75"/>
                                        </p:tgtEl>
                                        <p:attrNameLst>
                                          <p:attrName>r</p:attrName>
                                        </p:attrNameLst>
                                      </p:cBhvr>
                                    </p:animRot>
                                  </p:childTnLst>
                                </p:cTn>
                              </p:par>
                            </p:childTnLst>
                          </p:cTn>
                        </p:par>
                        <p:par>
                          <p:cTn id="97" fill="hold">
                            <p:stCondLst>
                              <p:cond delay="1000"/>
                            </p:stCondLst>
                            <p:childTnLst>
                              <p:par>
                                <p:cTn id="98" presetID="1" presetClass="exit" presetSubtype="0" fill="hold" grpId="1" nodeType="afterEffect">
                                  <p:stCondLst>
                                    <p:cond delay="15000"/>
                                  </p:stCondLst>
                                  <p:childTnLst>
                                    <p:set>
                                      <p:cBhvr>
                                        <p:cTn id="99"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50"/>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8"/>
                                        </p:tgtEl>
                                        <p:attrNameLst>
                                          <p:attrName>style.visibility</p:attrName>
                                        </p:attrNameLst>
                                      </p:cBhvr>
                                      <p:to>
                                        <p:strVal val="visible"/>
                                      </p:to>
                                    </p:set>
                                  </p:childTnLst>
                                </p:cTn>
                              </p:par>
                              <p:par>
                                <p:cTn id="105" presetID="32" presetClass="emph" presetSubtype="0" fill="hold" nodeType="withEffect">
                                  <p:stCondLst>
                                    <p:cond delay="0"/>
                                  </p:stCondLst>
                                  <p:childTnLst>
                                    <p:animRot by="120000">
                                      <p:cBhvr>
                                        <p:cTn id="106" dur="100" fill="hold">
                                          <p:stCondLst>
                                            <p:cond delay="0"/>
                                          </p:stCondLst>
                                        </p:cTn>
                                        <p:tgtEl>
                                          <p:spTgt spid="26"/>
                                        </p:tgtEl>
                                        <p:attrNameLst>
                                          <p:attrName>r</p:attrName>
                                        </p:attrNameLst>
                                      </p:cBhvr>
                                    </p:animRot>
                                    <p:animRot by="-240000">
                                      <p:cBhvr>
                                        <p:cTn id="107" dur="200" fill="hold">
                                          <p:stCondLst>
                                            <p:cond delay="200"/>
                                          </p:stCondLst>
                                        </p:cTn>
                                        <p:tgtEl>
                                          <p:spTgt spid="26"/>
                                        </p:tgtEl>
                                        <p:attrNameLst>
                                          <p:attrName>r</p:attrName>
                                        </p:attrNameLst>
                                      </p:cBhvr>
                                    </p:animRot>
                                    <p:animRot by="240000">
                                      <p:cBhvr>
                                        <p:cTn id="108" dur="200" fill="hold">
                                          <p:stCondLst>
                                            <p:cond delay="400"/>
                                          </p:stCondLst>
                                        </p:cTn>
                                        <p:tgtEl>
                                          <p:spTgt spid="26"/>
                                        </p:tgtEl>
                                        <p:attrNameLst>
                                          <p:attrName>r</p:attrName>
                                        </p:attrNameLst>
                                      </p:cBhvr>
                                    </p:animRot>
                                    <p:animRot by="-240000">
                                      <p:cBhvr>
                                        <p:cTn id="109" dur="200" fill="hold">
                                          <p:stCondLst>
                                            <p:cond delay="600"/>
                                          </p:stCondLst>
                                        </p:cTn>
                                        <p:tgtEl>
                                          <p:spTgt spid="26"/>
                                        </p:tgtEl>
                                        <p:attrNameLst>
                                          <p:attrName>r</p:attrName>
                                        </p:attrNameLst>
                                      </p:cBhvr>
                                    </p:animRot>
                                    <p:animRot by="120000">
                                      <p:cBhvr>
                                        <p:cTn id="110" dur="200" fill="hold">
                                          <p:stCondLst>
                                            <p:cond delay="800"/>
                                          </p:stCondLst>
                                        </p:cTn>
                                        <p:tgtEl>
                                          <p:spTgt spid="26"/>
                                        </p:tgtEl>
                                        <p:attrNameLst>
                                          <p:attrName>r</p:attrName>
                                        </p:attrNameLst>
                                      </p:cBhvr>
                                    </p:animRot>
                                  </p:childTnLst>
                                </p:cTn>
                              </p:par>
                            </p:childTnLst>
                          </p:cTn>
                        </p:par>
                        <p:par>
                          <p:cTn id="111" fill="hold">
                            <p:stCondLst>
                              <p:cond delay="1000"/>
                            </p:stCondLst>
                            <p:childTnLst>
                              <p:par>
                                <p:cTn id="112" presetID="1" presetClass="exit" presetSubtype="0" fill="hold" grpId="1" nodeType="afterEffect">
                                  <p:stCondLst>
                                    <p:cond delay="10000"/>
                                  </p:stCondLst>
                                  <p:childTnLst>
                                    <p:set>
                                      <p:cBhvr>
                                        <p:cTn id="113"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14" restart="whenNotActive" fill="hold" evtFilter="cancelBubble" nodeType="interactiveSeq">
                <p:stCondLst>
                  <p:cond evt="onClick" delay="0">
                    <p:tgtEl>
                      <p:spTgt spid="47"/>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7"/>
                                        </p:tgtEl>
                                        <p:attrNameLst>
                                          <p:attrName>style.visibility</p:attrName>
                                        </p:attrNameLst>
                                      </p:cBhvr>
                                      <p:to>
                                        <p:strVal val="visible"/>
                                      </p:to>
                                    </p:set>
                                  </p:childTnLst>
                                </p:cTn>
                              </p:par>
                              <p:par>
                                <p:cTn id="119" presetID="32" presetClass="emph" presetSubtype="0" fill="hold" nodeType="withEffect">
                                  <p:stCondLst>
                                    <p:cond delay="0"/>
                                  </p:stCondLst>
                                  <p:childTnLst>
                                    <p:animRot by="120000">
                                      <p:cBhvr>
                                        <p:cTn id="120" dur="100" fill="hold">
                                          <p:stCondLst>
                                            <p:cond delay="0"/>
                                          </p:stCondLst>
                                        </p:cTn>
                                        <p:tgtEl>
                                          <p:spTgt spid="24"/>
                                        </p:tgtEl>
                                        <p:attrNameLst>
                                          <p:attrName>r</p:attrName>
                                        </p:attrNameLst>
                                      </p:cBhvr>
                                    </p:animRot>
                                    <p:animRot by="-240000">
                                      <p:cBhvr>
                                        <p:cTn id="121" dur="200" fill="hold">
                                          <p:stCondLst>
                                            <p:cond delay="200"/>
                                          </p:stCondLst>
                                        </p:cTn>
                                        <p:tgtEl>
                                          <p:spTgt spid="24"/>
                                        </p:tgtEl>
                                        <p:attrNameLst>
                                          <p:attrName>r</p:attrName>
                                        </p:attrNameLst>
                                      </p:cBhvr>
                                    </p:animRot>
                                    <p:animRot by="240000">
                                      <p:cBhvr>
                                        <p:cTn id="122" dur="200" fill="hold">
                                          <p:stCondLst>
                                            <p:cond delay="400"/>
                                          </p:stCondLst>
                                        </p:cTn>
                                        <p:tgtEl>
                                          <p:spTgt spid="24"/>
                                        </p:tgtEl>
                                        <p:attrNameLst>
                                          <p:attrName>r</p:attrName>
                                        </p:attrNameLst>
                                      </p:cBhvr>
                                    </p:animRot>
                                    <p:animRot by="-240000">
                                      <p:cBhvr>
                                        <p:cTn id="123" dur="200" fill="hold">
                                          <p:stCondLst>
                                            <p:cond delay="600"/>
                                          </p:stCondLst>
                                        </p:cTn>
                                        <p:tgtEl>
                                          <p:spTgt spid="24"/>
                                        </p:tgtEl>
                                        <p:attrNameLst>
                                          <p:attrName>r</p:attrName>
                                        </p:attrNameLst>
                                      </p:cBhvr>
                                    </p:animRot>
                                    <p:animRot by="120000">
                                      <p:cBhvr>
                                        <p:cTn id="124" dur="200" fill="hold">
                                          <p:stCondLst>
                                            <p:cond delay="800"/>
                                          </p:stCondLst>
                                        </p:cTn>
                                        <p:tgtEl>
                                          <p:spTgt spid="24"/>
                                        </p:tgtEl>
                                        <p:attrNameLst>
                                          <p:attrName>r</p:attrName>
                                        </p:attrNameLst>
                                      </p:cBhvr>
                                    </p:animRot>
                                  </p:childTnLst>
                                </p:cTn>
                              </p:par>
                            </p:childTnLst>
                          </p:cTn>
                        </p:par>
                        <p:par>
                          <p:cTn id="125" fill="hold">
                            <p:stCondLst>
                              <p:cond delay="1000"/>
                            </p:stCondLst>
                            <p:childTnLst>
                              <p:par>
                                <p:cTn id="126" presetID="1" presetClass="exit" presetSubtype="0" fill="hold" grpId="1" nodeType="afterEffect">
                                  <p:stCondLst>
                                    <p:cond delay="10000"/>
                                  </p:stCondLst>
                                  <p:childTnLst>
                                    <p:set>
                                      <p:cBhvr>
                                        <p:cTn id="127"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8" restart="whenNotActive" fill="hold" evtFilter="cancelBubble" nodeType="interactiveSeq">
                <p:stCondLst>
                  <p:cond evt="onClick" delay="0">
                    <p:tgtEl>
                      <p:spTgt spid="4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36"/>
                                        </p:tgtEl>
                                        <p:attrNameLst>
                                          <p:attrName>style.visibility</p:attrName>
                                        </p:attrNameLst>
                                      </p:cBhvr>
                                      <p:to>
                                        <p:strVal val="visible"/>
                                      </p:to>
                                    </p:set>
                                  </p:childTnLst>
                                </p:cTn>
                              </p:par>
                              <p:par>
                                <p:cTn id="133" presetID="32" presetClass="emph" presetSubtype="0" fill="hold" nodeType="withEffect">
                                  <p:stCondLst>
                                    <p:cond delay="0"/>
                                  </p:stCondLst>
                                  <p:childTnLst>
                                    <p:animRot by="120000">
                                      <p:cBhvr>
                                        <p:cTn id="134" dur="100" fill="hold">
                                          <p:stCondLst>
                                            <p:cond delay="0"/>
                                          </p:stCondLst>
                                        </p:cTn>
                                        <p:tgtEl>
                                          <p:spTgt spid="22"/>
                                        </p:tgtEl>
                                        <p:attrNameLst>
                                          <p:attrName>r</p:attrName>
                                        </p:attrNameLst>
                                      </p:cBhvr>
                                    </p:animRot>
                                    <p:animRot by="-240000">
                                      <p:cBhvr>
                                        <p:cTn id="135" dur="200" fill="hold">
                                          <p:stCondLst>
                                            <p:cond delay="200"/>
                                          </p:stCondLst>
                                        </p:cTn>
                                        <p:tgtEl>
                                          <p:spTgt spid="22"/>
                                        </p:tgtEl>
                                        <p:attrNameLst>
                                          <p:attrName>r</p:attrName>
                                        </p:attrNameLst>
                                      </p:cBhvr>
                                    </p:animRot>
                                    <p:animRot by="240000">
                                      <p:cBhvr>
                                        <p:cTn id="136" dur="200" fill="hold">
                                          <p:stCondLst>
                                            <p:cond delay="400"/>
                                          </p:stCondLst>
                                        </p:cTn>
                                        <p:tgtEl>
                                          <p:spTgt spid="22"/>
                                        </p:tgtEl>
                                        <p:attrNameLst>
                                          <p:attrName>r</p:attrName>
                                        </p:attrNameLst>
                                      </p:cBhvr>
                                    </p:animRot>
                                    <p:animRot by="-240000">
                                      <p:cBhvr>
                                        <p:cTn id="137" dur="200" fill="hold">
                                          <p:stCondLst>
                                            <p:cond delay="600"/>
                                          </p:stCondLst>
                                        </p:cTn>
                                        <p:tgtEl>
                                          <p:spTgt spid="22"/>
                                        </p:tgtEl>
                                        <p:attrNameLst>
                                          <p:attrName>r</p:attrName>
                                        </p:attrNameLst>
                                      </p:cBhvr>
                                    </p:animRot>
                                    <p:animRot by="120000">
                                      <p:cBhvr>
                                        <p:cTn id="138" dur="200" fill="hold">
                                          <p:stCondLst>
                                            <p:cond delay="800"/>
                                          </p:stCondLst>
                                        </p:cTn>
                                        <p:tgtEl>
                                          <p:spTgt spid="22"/>
                                        </p:tgtEl>
                                        <p:attrNameLst>
                                          <p:attrName>r</p:attrName>
                                        </p:attrNameLst>
                                      </p:cBhvr>
                                    </p:animRot>
                                  </p:childTnLst>
                                </p:cTn>
                              </p:par>
                            </p:childTnLst>
                          </p:cTn>
                        </p:par>
                        <p:par>
                          <p:cTn id="139" fill="hold">
                            <p:stCondLst>
                              <p:cond delay="1000"/>
                            </p:stCondLst>
                            <p:childTnLst>
                              <p:par>
                                <p:cTn id="140" presetID="1" presetClass="exit" presetSubtype="0" fill="hold" grpId="1" nodeType="afterEffect">
                                  <p:stCondLst>
                                    <p:cond delay="10000"/>
                                  </p:stCondLst>
                                  <p:childTnLst>
                                    <p:set>
                                      <p:cBhvr>
                                        <p:cTn id="14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2" restart="whenNotActive" fill="hold" evtFilter="cancelBubble" nodeType="interactiveSeq">
                <p:stCondLst>
                  <p:cond evt="onClick" delay="0">
                    <p:tgtEl>
                      <p:spTgt spid="61"/>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childTnLst>
                                </p:cTn>
                              </p:par>
                              <p:par>
                                <p:cTn id="147" presetID="32" presetClass="emph" presetSubtype="0" fill="hold" nodeType="withEffect">
                                  <p:stCondLst>
                                    <p:cond delay="0"/>
                                  </p:stCondLst>
                                  <p:childTnLst>
                                    <p:animRot by="120000">
                                      <p:cBhvr>
                                        <p:cTn id="148" dur="100" fill="hold">
                                          <p:stCondLst>
                                            <p:cond delay="0"/>
                                          </p:stCondLst>
                                        </p:cTn>
                                        <p:tgtEl>
                                          <p:spTgt spid="18"/>
                                        </p:tgtEl>
                                        <p:attrNameLst>
                                          <p:attrName>r</p:attrName>
                                        </p:attrNameLst>
                                      </p:cBhvr>
                                    </p:animRot>
                                    <p:animRot by="-240000">
                                      <p:cBhvr>
                                        <p:cTn id="149" dur="200" fill="hold">
                                          <p:stCondLst>
                                            <p:cond delay="200"/>
                                          </p:stCondLst>
                                        </p:cTn>
                                        <p:tgtEl>
                                          <p:spTgt spid="18"/>
                                        </p:tgtEl>
                                        <p:attrNameLst>
                                          <p:attrName>r</p:attrName>
                                        </p:attrNameLst>
                                      </p:cBhvr>
                                    </p:animRot>
                                    <p:animRot by="240000">
                                      <p:cBhvr>
                                        <p:cTn id="150" dur="200" fill="hold">
                                          <p:stCondLst>
                                            <p:cond delay="400"/>
                                          </p:stCondLst>
                                        </p:cTn>
                                        <p:tgtEl>
                                          <p:spTgt spid="18"/>
                                        </p:tgtEl>
                                        <p:attrNameLst>
                                          <p:attrName>r</p:attrName>
                                        </p:attrNameLst>
                                      </p:cBhvr>
                                    </p:animRot>
                                    <p:animRot by="-240000">
                                      <p:cBhvr>
                                        <p:cTn id="151" dur="200" fill="hold">
                                          <p:stCondLst>
                                            <p:cond delay="600"/>
                                          </p:stCondLst>
                                        </p:cTn>
                                        <p:tgtEl>
                                          <p:spTgt spid="18"/>
                                        </p:tgtEl>
                                        <p:attrNameLst>
                                          <p:attrName>r</p:attrName>
                                        </p:attrNameLst>
                                      </p:cBhvr>
                                    </p:animRot>
                                    <p:animRot by="120000">
                                      <p:cBhvr>
                                        <p:cTn id="152" dur="200" fill="hold">
                                          <p:stCondLst>
                                            <p:cond delay="800"/>
                                          </p:stCondLst>
                                        </p:cTn>
                                        <p:tgtEl>
                                          <p:spTgt spid="18"/>
                                        </p:tgtEl>
                                        <p:attrNameLst>
                                          <p:attrName>r</p:attrName>
                                        </p:attrNameLst>
                                      </p:cBhvr>
                                    </p:animRot>
                                  </p:childTnLst>
                                </p:cTn>
                              </p:par>
                            </p:childTnLst>
                          </p:cTn>
                        </p:par>
                        <p:par>
                          <p:cTn id="153" fill="hold">
                            <p:stCondLst>
                              <p:cond delay="1000"/>
                            </p:stCondLst>
                            <p:childTnLst>
                              <p:par>
                                <p:cTn id="154" presetID="1" presetClass="exit" presetSubtype="0" fill="hold" grpId="1" nodeType="afterEffect">
                                  <p:stCondLst>
                                    <p:cond delay="10000"/>
                                  </p:stCondLst>
                                  <p:childTnLst>
                                    <p:set>
                                      <p:cBhvr>
                                        <p:cTn id="15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56" restart="whenNotActive" fill="hold" evtFilter="cancelBubble" nodeType="interactiveSeq">
                <p:stCondLst>
                  <p:cond evt="onClick" delay="0">
                    <p:tgtEl>
                      <p:spTgt spid="62"/>
                    </p:tgtEl>
                  </p:cond>
                </p:stCondLst>
                <p:endSync evt="end" delay="0">
                  <p:rtn val="all"/>
                </p:endSync>
                <p:childTnLst>
                  <p:par>
                    <p:cTn id="157" fill="hold">
                      <p:stCondLst>
                        <p:cond delay="0"/>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52"/>
                                        </p:tgtEl>
                                        <p:attrNameLst>
                                          <p:attrName>style.visibility</p:attrName>
                                        </p:attrNameLst>
                                      </p:cBhvr>
                                      <p:to>
                                        <p:strVal val="visible"/>
                                      </p:to>
                                    </p:set>
                                  </p:childTnLst>
                                </p:cTn>
                              </p:par>
                              <p:par>
                                <p:cTn id="161" presetID="32" presetClass="emph" presetSubtype="0" fill="hold" nodeType="withEffect">
                                  <p:stCondLst>
                                    <p:cond delay="0"/>
                                  </p:stCondLst>
                                  <p:childTnLst>
                                    <p:animRot by="120000">
                                      <p:cBhvr>
                                        <p:cTn id="162" dur="100" fill="hold">
                                          <p:stCondLst>
                                            <p:cond delay="0"/>
                                          </p:stCondLst>
                                        </p:cTn>
                                        <p:tgtEl>
                                          <p:spTgt spid="16"/>
                                        </p:tgtEl>
                                        <p:attrNameLst>
                                          <p:attrName>r</p:attrName>
                                        </p:attrNameLst>
                                      </p:cBhvr>
                                    </p:animRot>
                                    <p:animRot by="-240000">
                                      <p:cBhvr>
                                        <p:cTn id="163" dur="200" fill="hold">
                                          <p:stCondLst>
                                            <p:cond delay="200"/>
                                          </p:stCondLst>
                                        </p:cTn>
                                        <p:tgtEl>
                                          <p:spTgt spid="16"/>
                                        </p:tgtEl>
                                        <p:attrNameLst>
                                          <p:attrName>r</p:attrName>
                                        </p:attrNameLst>
                                      </p:cBhvr>
                                    </p:animRot>
                                    <p:animRot by="240000">
                                      <p:cBhvr>
                                        <p:cTn id="164" dur="200" fill="hold">
                                          <p:stCondLst>
                                            <p:cond delay="400"/>
                                          </p:stCondLst>
                                        </p:cTn>
                                        <p:tgtEl>
                                          <p:spTgt spid="16"/>
                                        </p:tgtEl>
                                        <p:attrNameLst>
                                          <p:attrName>r</p:attrName>
                                        </p:attrNameLst>
                                      </p:cBhvr>
                                    </p:animRot>
                                    <p:animRot by="-240000">
                                      <p:cBhvr>
                                        <p:cTn id="165" dur="200" fill="hold">
                                          <p:stCondLst>
                                            <p:cond delay="600"/>
                                          </p:stCondLst>
                                        </p:cTn>
                                        <p:tgtEl>
                                          <p:spTgt spid="16"/>
                                        </p:tgtEl>
                                        <p:attrNameLst>
                                          <p:attrName>r</p:attrName>
                                        </p:attrNameLst>
                                      </p:cBhvr>
                                    </p:animRot>
                                    <p:animRot by="120000">
                                      <p:cBhvr>
                                        <p:cTn id="166" dur="200" fill="hold">
                                          <p:stCondLst>
                                            <p:cond delay="800"/>
                                          </p:stCondLst>
                                        </p:cTn>
                                        <p:tgtEl>
                                          <p:spTgt spid="16"/>
                                        </p:tgtEl>
                                        <p:attrNameLst>
                                          <p:attrName>r</p:attrName>
                                        </p:attrNameLst>
                                      </p:cBhvr>
                                    </p:animRot>
                                  </p:childTnLst>
                                </p:cTn>
                              </p:par>
                            </p:childTnLst>
                          </p:cTn>
                        </p:par>
                        <p:par>
                          <p:cTn id="167" fill="hold">
                            <p:stCondLst>
                              <p:cond delay="1000"/>
                            </p:stCondLst>
                            <p:childTnLst>
                              <p:par>
                                <p:cTn id="168" presetID="1" presetClass="exit" presetSubtype="0" fill="hold" grpId="1" nodeType="afterEffect">
                                  <p:stCondLst>
                                    <p:cond delay="10000"/>
                                  </p:stCondLst>
                                  <p:childTnLst>
                                    <p:set>
                                      <p:cBhvr>
                                        <p:cTn id="169"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70" restart="whenNotActive" fill="hold" evtFilter="cancelBubble" nodeType="interactiveSeq">
                <p:stCondLst>
                  <p:cond evt="onClick" delay="0">
                    <p:tgtEl>
                      <p:spTgt spid="67"/>
                    </p:tgtEl>
                  </p:cond>
                </p:stCondLst>
                <p:endSync evt="end" delay="0">
                  <p:rtn val="all"/>
                </p:endSync>
                <p:childTnLst>
                  <p:par>
                    <p:cTn id="171" fill="hold">
                      <p:stCondLst>
                        <p:cond delay="0"/>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8"/>
                                        </p:tgtEl>
                                        <p:attrNameLst>
                                          <p:attrName>style.visibility</p:attrName>
                                        </p:attrNameLst>
                                      </p:cBhvr>
                                      <p:to>
                                        <p:strVal val="visible"/>
                                      </p:to>
                                    </p:set>
                                  </p:childTnLst>
                                </p:cTn>
                              </p:par>
                              <p:par>
                                <p:cTn id="175" presetID="32" presetClass="emph" presetSubtype="0" fill="hold" nodeType="withEffect">
                                  <p:stCondLst>
                                    <p:cond delay="0"/>
                                  </p:stCondLst>
                                  <p:childTnLst>
                                    <p:animRot by="120000">
                                      <p:cBhvr>
                                        <p:cTn id="176" dur="100" fill="hold">
                                          <p:stCondLst>
                                            <p:cond delay="0"/>
                                          </p:stCondLst>
                                        </p:cTn>
                                        <p:tgtEl>
                                          <p:spTgt spid="83"/>
                                        </p:tgtEl>
                                        <p:attrNameLst>
                                          <p:attrName>r</p:attrName>
                                        </p:attrNameLst>
                                      </p:cBhvr>
                                    </p:animRot>
                                    <p:animRot by="-240000">
                                      <p:cBhvr>
                                        <p:cTn id="177" dur="200" fill="hold">
                                          <p:stCondLst>
                                            <p:cond delay="200"/>
                                          </p:stCondLst>
                                        </p:cTn>
                                        <p:tgtEl>
                                          <p:spTgt spid="83"/>
                                        </p:tgtEl>
                                        <p:attrNameLst>
                                          <p:attrName>r</p:attrName>
                                        </p:attrNameLst>
                                      </p:cBhvr>
                                    </p:animRot>
                                    <p:animRot by="240000">
                                      <p:cBhvr>
                                        <p:cTn id="178" dur="200" fill="hold">
                                          <p:stCondLst>
                                            <p:cond delay="400"/>
                                          </p:stCondLst>
                                        </p:cTn>
                                        <p:tgtEl>
                                          <p:spTgt spid="83"/>
                                        </p:tgtEl>
                                        <p:attrNameLst>
                                          <p:attrName>r</p:attrName>
                                        </p:attrNameLst>
                                      </p:cBhvr>
                                    </p:animRot>
                                    <p:animRot by="-240000">
                                      <p:cBhvr>
                                        <p:cTn id="179" dur="200" fill="hold">
                                          <p:stCondLst>
                                            <p:cond delay="600"/>
                                          </p:stCondLst>
                                        </p:cTn>
                                        <p:tgtEl>
                                          <p:spTgt spid="83"/>
                                        </p:tgtEl>
                                        <p:attrNameLst>
                                          <p:attrName>r</p:attrName>
                                        </p:attrNameLst>
                                      </p:cBhvr>
                                    </p:animRot>
                                    <p:animRot by="120000">
                                      <p:cBhvr>
                                        <p:cTn id="180" dur="200" fill="hold">
                                          <p:stCondLst>
                                            <p:cond delay="800"/>
                                          </p:stCondLst>
                                        </p:cTn>
                                        <p:tgtEl>
                                          <p:spTgt spid="83"/>
                                        </p:tgtEl>
                                        <p:attrNameLst>
                                          <p:attrName>r</p:attrName>
                                        </p:attrNameLst>
                                      </p:cBhvr>
                                    </p:animRot>
                                  </p:childTnLst>
                                </p:cTn>
                              </p:par>
                            </p:childTnLst>
                          </p:cTn>
                        </p:par>
                        <p:par>
                          <p:cTn id="181" fill="hold">
                            <p:stCondLst>
                              <p:cond delay="1000"/>
                            </p:stCondLst>
                            <p:childTnLst>
                              <p:par>
                                <p:cTn id="182" presetID="1" presetClass="exit" presetSubtype="0" fill="hold" grpId="1" nodeType="afterEffect">
                                  <p:stCondLst>
                                    <p:cond delay="10000"/>
                                  </p:stCondLst>
                                  <p:childTnLst>
                                    <p:set>
                                      <p:cBhvr>
                                        <p:cTn id="183"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84" restart="whenNotActive" fill="hold" evtFilter="cancelBubble" nodeType="interactiveSeq">
                <p:stCondLst>
                  <p:cond evt="onClick" delay="0">
                    <p:tgtEl>
                      <p:spTgt spid="66"/>
                    </p:tgtEl>
                  </p:cond>
                </p:stCondLst>
                <p:endSync evt="end" delay="0">
                  <p:rtn val="all"/>
                </p:endSync>
                <p:childTnLst>
                  <p:par>
                    <p:cTn id="185" fill="hold">
                      <p:stCondLst>
                        <p:cond delay="0"/>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40"/>
                                        </p:tgtEl>
                                        <p:attrNameLst>
                                          <p:attrName>style.visibility</p:attrName>
                                        </p:attrNameLst>
                                      </p:cBhvr>
                                      <p:to>
                                        <p:strVal val="visible"/>
                                      </p:to>
                                    </p:set>
                                  </p:childTnLst>
                                </p:cTn>
                              </p:par>
                              <p:par>
                                <p:cTn id="189" presetID="32" presetClass="emph" presetSubtype="0" fill="hold" nodeType="with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 presetClass="exit" presetSubtype="0" fill="hold" grpId="1" nodeType="afterEffect">
                                  <p:stCondLst>
                                    <p:cond delay="10000"/>
                                  </p:stCondLst>
                                  <p:childTnLst>
                                    <p:set>
                                      <p:cBhvr>
                                        <p:cTn id="19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98" restart="whenNotActive" fill="hold" evtFilter="cancelBubble" nodeType="interactiveSeq">
                <p:stCondLst>
                  <p:cond evt="onClick" delay="0">
                    <p:tgtEl>
                      <p:spTgt spid="64"/>
                    </p:tgtEl>
                  </p:cond>
                </p:stCondLst>
                <p:endSync evt="end" delay="0">
                  <p:rtn val="all"/>
                </p:endSync>
                <p:childTnLst>
                  <p:par>
                    <p:cTn id="199" fill="hold">
                      <p:stCondLst>
                        <p:cond delay="0"/>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6"/>
                                        </p:tgtEl>
                                        <p:attrNameLst>
                                          <p:attrName>style.visibility</p:attrName>
                                        </p:attrNameLst>
                                      </p:cBhvr>
                                      <p:to>
                                        <p:strVal val="visible"/>
                                      </p:to>
                                    </p:set>
                                  </p:childTnLst>
                                </p:cTn>
                              </p:par>
                              <p:par>
                                <p:cTn id="203" presetID="32" presetClass="emph" presetSubtype="0" fill="hold" nodeType="withEffect">
                                  <p:stCondLst>
                                    <p:cond delay="0"/>
                                  </p:stCondLst>
                                  <p:childTnLst>
                                    <p:animRot by="120000">
                                      <p:cBhvr>
                                        <p:cTn id="204" dur="100" fill="hold">
                                          <p:stCondLst>
                                            <p:cond delay="0"/>
                                          </p:stCondLst>
                                        </p:cTn>
                                        <p:tgtEl>
                                          <p:spTgt spid="77"/>
                                        </p:tgtEl>
                                        <p:attrNameLst>
                                          <p:attrName>r</p:attrName>
                                        </p:attrNameLst>
                                      </p:cBhvr>
                                    </p:animRot>
                                    <p:animRot by="-240000">
                                      <p:cBhvr>
                                        <p:cTn id="205" dur="200" fill="hold">
                                          <p:stCondLst>
                                            <p:cond delay="200"/>
                                          </p:stCondLst>
                                        </p:cTn>
                                        <p:tgtEl>
                                          <p:spTgt spid="77"/>
                                        </p:tgtEl>
                                        <p:attrNameLst>
                                          <p:attrName>r</p:attrName>
                                        </p:attrNameLst>
                                      </p:cBhvr>
                                    </p:animRot>
                                    <p:animRot by="240000">
                                      <p:cBhvr>
                                        <p:cTn id="206" dur="200" fill="hold">
                                          <p:stCondLst>
                                            <p:cond delay="400"/>
                                          </p:stCondLst>
                                        </p:cTn>
                                        <p:tgtEl>
                                          <p:spTgt spid="77"/>
                                        </p:tgtEl>
                                        <p:attrNameLst>
                                          <p:attrName>r</p:attrName>
                                        </p:attrNameLst>
                                      </p:cBhvr>
                                    </p:animRot>
                                    <p:animRot by="-240000">
                                      <p:cBhvr>
                                        <p:cTn id="207" dur="200" fill="hold">
                                          <p:stCondLst>
                                            <p:cond delay="600"/>
                                          </p:stCondLst>
                                        </p:cTn>
                                        <p:tgtEl>
                                          <p:spTgt spid="77"/>
                                        </p:tgtEl>
                                        <p:attrNameLst>
                                          <p:attrName>r</p:attrName>
                                        </p:attrNameLst>
                                      </p:cBhvr>
                                    </p:animRot>
                                    <p:animRot by="120000">
                                      <p:cBhvr>
                                        <p:cTn id="208" dur="200" fill="hold">
                                          <p:stCondLst>
                                            <p:cond delay="800"/>
                                          </p:stCondLst>
                                        </p:cTn>
                                        <p:tgtEl>
                                          <p:spTgt spid="77"/>
                                        </p:tgtEl>
                                        <p:attrNameLst>
                                          <p:attrName>r</p:attrName>
                                        </p:attrNameLst>
                                      </p:cBhvr>
                                    </p:animRot>
                                  </p:childTnLst>
                                </p:cTn>
                              </p:par>
                            </p:childTnLst>
                          </p:cTn>
                        </p:par>
                        <p:par>
                          <p:cTn id="209" fill="hold">
                            <p:stCondLst>
                              <p:cond delay="1000"/>
                            </p:stCondLst>
                            <p:childTnLst>
                              <p:par>
                                <p:cTn id="210" presetID="1" presetClass="exit" presetSubtype="0" fill="hold" grpId="1" nodeType="afterEffect">
                                  <p:stCondLst>
                                    <p:cond delay="15000"/>
                                  </p:stCondLst>
                                  <p:childTnLst>
                                    <p:set>
                                      <p:cBhvr>
                                        <p:cTn id="211"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12" restart="whenNotActive" fill="hold" evtFilter="cancelBubble" nodeType="interactiveSeq">
                <p:stCondLst>
                  <p:cond evt="onClick" delay="0">
                    <p:tgtEl>
                      <p:spTgt spid="63"/>
                    </p:tgtEl>
                  </p:cond>
                </p:stCondLst>
                <p:endSync evt="end" delay="0">
                  <p:rtn val="all"/>
                </p:endSync>
                <p:childTnLst>
                  <p:par>
                    <p:cTn id="213" fill="hold">
                      <p:stCondLst>
                        <p:cond delay="0"/>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84"/>
                                        </p:tgtEl>
                                        <p:attrNameLst>
                                          <p:attrName>style.visibility</p:attrName>
                                        </p:attrNameLst>
                                      </p:cBhvr>
                                      <p:to>
                                        <p:strVal val="visible"/>
                                      </p:to>
                                    </p:set>
                                  </p:childTnLst>
                                </p:cTn>
                              </p:par>
                              <p:par>
                                <p:cTn id="217" presetID="32" presetClass="emph" presetSubtype="0" fill="hold" nodeType="withEffect">
                                  <p:stCondLst>
                                    <p:cond delay="0"/>
                                  </p:stCondLst>
                                  <p:childTnLst>
                                    <p:animRot by="120000">
                                      <p:cBhvr>
                                        <p:cTn id="218" dur="100" fill="hold">
                                          <p:stCondLst>
                                            <p:cond delay="0"/>
                                          </p:stCondLst>
                                        </p:cTn>
                                        <p:tgtEl>
                                          <p:spTgt spid="93"/>
                                        </p:tgtEl>
                                        <p:attrNameLst>
                                          <p:attrName>r</p:attrName>
                                        </p:attrNameLst>
                                      </p:cBhvr>
                                    </p:animRot>
                                    <p:animRot by="-240000">
                                      <p:cBhvr>
                                        <p:cTn id="219" dur="200" fill="hold">
                                          <p:stCondLst>
                                            <p:cond delay="200"/>
                                          </p:stCondLst>
                                        </p:cTn>
                                        <p:tgtEl>
                                          <p:spTgt spid="93"/>
                                        </p:tgtEl>
                                        <p:attrNameLst>
                                          <p:attrName>r</p:attrName>
                                        </p:attrNameLst>
                                      </p:cBhvr>
                                    </p:animRot>
                                    <p:animRot by="240000">
                                      <p:cBhvr>
                                        <p:cTn id="220" dur="200" fill="hold">
                                          <p:stCondLst>
                                            <p:cond delay="400"/>
                                          </p:stCondLst>
                                        </p:cTn>
                                        <p:tgtEl>
                                          <p:spTgt spid="93"/>
                                        </p:tgtEl>
                                        <p:attrNameLst>
                                          <p:attrName>r</p:attrName>
                                        </p:attrNameLst>
                                      </p:cBhvr>
                                    </p:animRot>
                                    <p:animRot by="-240000">
                                      <p:cBhvr>
                                        <p:cTn id="221" dur="200" fill="hold">
                                          <p:stCondLst>
                                            <p:cond delay="600"/>
                                          </p:stCondLst>
                                        </p:cTn>
                                        <p:tgtEl>
                                          <p:spTgt spid="93"/>
                                        </p:tgtEl>
                                        <p:attrNameLst>
                                          <p:attrName>r</p:attrName>
                                        </p:attrNameLst>
                                      </p:cBhvr>
                                    </p:animRot>
                                    <p:animRot by="120000">
                                      <p:cBhvr>
                                        <p:cTn id="222" dur="200" fill="hold">
                                          <p:stCondLst>
                                            <p:cond delay="800"/>
                                          </p:stCondLst>
                                        </p:cTn>
                                        <p:tgtEl>
                                          <p:spTgt spid="93"/>
                                        </p:tgtEl>
                                        <p:attrNameLst>
                                          <p:attrName>r</p:attrName>
                                        </p:attrNameLst>
                                      </p:cBhvr>
                                    </p:animRot>
                                  </p:childTnLst>
                                </p:cTn>
                              </p:par>
                            </p:childTnLst>
                          </p:cTn>
                        </p:par>
                        <p:par>
                          <p:cTn id="223" fill="hold">
                            <p:stCondLst>
                              <p:cond delay="1000"/>
                            </p:stCondLst>
                            <p:childTnLst>
                              <p:par>
                                <p:cTn id="224" presetID="1" presetClass="exit" presetSubtype="0" fill="hold" grpId="1" nodeType="afterEffect">
                                  <p:stCondLst>
                                    <p:cond delay="15000"/>
                                  </p:stCondLst>
                                  <p:childTnLst>
                                    <p:set>
                                      <p:cBhvr>
                                        <p:cTn id="225"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26" restart="whenNotActive" fill="hold" evtFilter="cancelBubble" nodeType="interactiveSeq">
                <p:stCondLst>
                  <p:cond evt="onClick" delay="0">
                    <p:tgtEl>
                      <p:spTgt spid="69"/>
                    </p:tgtEl>
                  </p:cond>
                </p:stCondLst>
                <p:endSync evt="end" delay="0">
                  <p:rtn val="all"/>
                </p:endSync>
                <p:childTnLst>
                  <p:par>
                    <p:cTn id="227" fill="hold">
                      <p:stCondLst>
                        <p:cond delay="0"/>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80"/>
                                        </p:tgtEl>
                                        <p:attrNameLst>
                                          <p:attrName>style.visibility</p:attrName>
                                        </p:attrNameLst>
                                      </p:cBhvr>
                                      <p:to>
                                        <p:strVal val="visible"/>
                                      </p:to>
                                    </p:set>
                                  </p:childTnLst>
                                </p:cTn>
                              </p:par>
                              <p:par>
                                <p:cTn id="231" presetID="32" presetClass="emph" presetSubtype="0" fill="hold" nodeType="withEffect">
                                  <p:stCondLst>
                                    <p:cond delay="0"/>
                                  </p:stCondLst>
                                  <p:childTnLst>
                                    <p:animRot by="120000">
                                      <p:cBhvr>
                                        <p:cTn id="232" dur="100" fill="hold">
                                          <p:stCondLst>
                                            <p:cond delay="0"/>
                                          </p:stCondLst>
                                        </p:cTn>
                                        <p:tgtEl>
                                          <p:spTgt spid="28"/>
                                        </p:tgtEl>
                                        <p:attrNameLst>
                                          <p:attrName>r</p:attrName>
                                        </p:attrNameLst>
                                      </p:cBhvr>
                                    </p:animRot>
                                    <p:animRot by="-240000">
                                      <p:cBhvr>
                                        <p:cTn id="233" dur="200" fill="hold">
                                          <p:stCondLst>
                                            <p:cond delay="200"/>
                                          </p:stCondLst>
                                        </p:cTn>
                                        <p:tgtEl>
                                          <p:spTgt spid="28"/>
                                        </p:tgtEl>
                                        <p:attrNameLst>
                                          <p:attrName>r</p:attrName>
                                        </p:attrNameLst>
                                      </p:cBhvr>
                                    </p:animRot>
                                    <p:animRot by="240000">
                                      <p:cBhvr>
                                        <p:cTn id="234" dur="200" fill="hold">
                                          <p:stCondLst>
                                            <p:cond delay="400"/>
                                          </p:stCondLst>
                                        </p:cTn>
                                        <p:tgtEl>
                                          <p:spTgt spid="28"/>
                                        </p:tgtEl>
                                        <p:attrNameLst>
                                          <p:attrName>r</p:attrName>
                                        </p:attrNameLst>
                                      </p:cBhvr>
                                    </p:animRot>
                                    <p:animRot by="-240000">
                                      <p:cBhvr>
                                        <p:cTn id="235" dur="200" fill="hold">
                                          <p:stCondLst>
                                            <p:cond delay="600"/>
                                          </p:stCondLst>
                                        </p:cTn>
                                        <p:tgtEl>
                                          <p:spTgt spid="28"/>
                                        </p:tgtEl>
                                        <p:attrNameLst>
                                          <p:attrName>r</p:attrName>
                                        </p:attrNameLst>
                                      </p:cBhvr>
                                    </p:animRot>
                                    <p:animRot by="120000">
                                      <p:cBhvr>
                                        <p:cTn id="236" dur="200" fill="hold">
                                          <p:stCondLst>
                                            <p:cond delay="800"/>
                                          </p:stCondLst>
                                        </p:cTn>
                                        <p:tgtEl>
                                          <p:spTgt spid="28"/>
                                        </p:tgtEl>
                                        <p:attrNameLst>
                                          <p:attrName>r</p:attrName>
                                        </p:attrNameLst>
                                      </p:cBhvr>
                                    </p:animRot>
                                  </p:childTnLst>
                                </p:cTn>
                              </p:par>
                            </p:childTnLst>
                          </p:cTn>
                        </p:par>
                        <p:par>
                          <p:cTn id="237" fill="hold">
                            <p:stCondLst>
                              <p:cond delay="1000"/>
                            </p:stCondLst>
                            <p:childTnLst>
                              <p:par>
                                <p:cTn id="238" presetID="1" presetClass="exit" presetSubtype="0" fill="hold" grpId="1" nodeType="afterEffect">
                                  <p:stCondLst>
                                    <p:cond delay="15000"/>
                                  </p:stCondLst>
                                  <p:childTnLst>
                                    <p:set>
                                      <p:cBhvr>
                                        <p:cTn id="239"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40" restart="whenNotActive" fill="hold" evtFilter="cancelBubble" nodeType="interactiveSeq">
                <p:stCondLst>
                  <p:cond evt="onClick" delay="0">
                    <p:tgtEl>
                      <p:spTgt spid="65"/>
                    </p:tgtEl>
                  </p:cond>
                </p:stCondLst>
                <p:endSync evt="end" delay="0">
                  <p:rtn val="all"/>
                </p:endSync>
                <p:childTnLst>
                  <p:par>
                    <p:cTn id="241" fill="hold">
                      <p:stCondLst>
                        <p:cond delay="0"/>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59"/>
                                        </p:tgtEl>
                                        <p:attrNameLst>
                                          <p:attrName>style.visibility</p:attrName>
                                        </p:attrNameLst>
                                      </p:cBhvr>
                                      <p:to>
                                        <p:strVal val="visible"/>
                                      </p:to>
                                    </p:set>
                                  </p:childTnLst>
                                </p:cTn>
                              </p:par>
                              <p:par>
                                <p:cTn id="245" presetID="32" presetClass="emph" presetSubtype="0" fill="hold" nodeType="withEffect">
                                  <p:stCondLst>
                                    <p:cond delay="0"/>
                                  </p:stCondLst>
                                  <p:childTnLst>
                                    <p:animRot by="120000">
                                      <p:cBhvr>
                                        <p:cTn id="246" dur="100" fill="hold">
                                          <p:stCondLst>
                                            <p:cond delay="0"/>
                                          </p:stCondLst>
                                        </p:cTn>
                                        <p:tgtEl>
                                          <p:spTgt spid="89"/>
                                        </p:tgtEl>
                                        <p:attrNameLst>
                                          <p:attrName>r</p:attrName>
                                        </p:attrNameLst>
                                      </p:cBhvr>
                                    </p:animRot>
                                    <p:animRot by="-240000">
                                      <p:cBhvr>
                                        <p:cTn id="247" dur="200" fill="hold">
                                          <p:stCondLst>
                                            <p:cond delay="200"/>
                                          </p:stCondLst>
                                        </p:cTn>
                                        <p:tgtEl>
                                          <p:spTgt spid="89"/>
                                        </p:tgtEl>
                                        <p:attrNameLst>
                                          <p:attrName>r</p:attrName>
                                        </p:attrNameLst>
                                      </p:cBhvr>
                                    </p:animRot>
                                    <p:animRot by="240000">
                                      <p:cBhvr>
                                        <p:cTn id="248" dur="200" fill="hold">
                                          <p:stCondLst>
                                            <p:cond delay="400"/>
                                          </p:stCondLst>
                                        </p:cTn>
                                        <p:tgtEl>
                                          <p:spTgt spid="89"/>
                                        </p:tgtEl>
                                        <p:attrNameLst>
                                          <p:attrName>r</p:attrName>
                                        </p:attrNameLst>
                                      </p:cBhvr>
                                    </p:animRot>
                                    <p:animRot by="-240000">
                                      <p:cBhvr>
                                        <p:cTn id="249" dur="200" fill="hold">
                                          <p:stCondLst>
                                            <p:cond delay="600"/>
                                          </p:stCondLst>
                                        </p:cTn>
                                        <p:tgtEl>
                                          <p:spTgt spid="89"/>
                                        </p:tgtEl>
                                        <p:attrNameLst>
                                          <p:attrName>r</p:attrName>
                                        </p:attrNameLst>
                                      </p:cBhvr>
                                    </p:animRot>
                                    <p:animRot by="120000">
                                      <p:cBhvr>
                                        <p:cTn id="250" dur="200" fill="hold">
                                          <p:stCondLst>
                                            <p:cond delay="800"/>
                                          </p:stCondLst>
                                        </p:cTn>
                                        <p:tgtEl>
                                          <p:spTgt spid="89"/>
                                        </p:tgtEl>
                                        <p:attrNameLst>
                                          <p:attrName>r</p:attrName>
                                        </p:attrNameLst>
                                      </p:cBhvr>
                                    </p:animRot>
                                  </p:childTnLst>
                                </p:cTn>
                              </p:par>
                            </p:childTnLst>
                          </p:cTn>
                        </p:par>
                        <p:par>
                          <p:cTn id="251" fill="hold">
                            <p:stCondLst>
                              <p:cond delay="1000"/>
                            </p:stCondLst>
                            <p:childTnLst>
                              <p:par>
                                <p:cTn id="252" presetID="1" presetClass="exit" presetSubtype="0" fill="hold" grpId="1" nodeType="afterEffect">
                                  <p:stCondLst>
                                    <p:cond delay="10000"/>
                                  </p:stCondLst>
                                  <p:childTnLst>
                                    <p:set>
                                      <p:cBhvr>
                                        <p:cTn id="253"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54" restart="whenNotActive" fill="hold" evtFilter="cancelBubble" nodeType="interactiveSeq">
                <p:stCondLst>
                  <p:cond evt="onClick" delay="0">
                    <p:tgtEl>
                      <p:spTgt spid="68"/>
                    </p:tgtEl>
                  </p:cond>
                </p:stCondLst>
                <p:endSync evt="end" delay="0">
                  <p:rtn val="all"/>
                </p:endSync>
                <p:childTnLst>
                  <p:par>
                    <p:cTn id="255" fill="hold">
                      <p:stCondLst>
                        <p:cond delay="0"/>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39"/>
                                        </p:tgtEl>
                                        <p:attrNameLst>
                                          <p:attrName>style.visibility</p:attrName>
                                        </p:attrNameLst>
                                      </p:cBhvr>
                                      <p:to>
                                        <p:strVal val="visible"/>
                                      </p:to>
                                    </p:set>
                                  </p:childTnLst>
                                </p:cTn>
                              </p:par>
                              <p:par>
                                <p:cTn id="259" presetID="32" presetClass="emph" presetSubtype="0" fill="hold" nodeType="withEffect">
                                  <p:stCondLst>
                                    <p:cond delay="0"/>
                                  </p:stCondLst>
                                  <p:childTnLst>
                                    <p:animRot by="120000">
                                      <p:cBhvr>
                                        <p:cTn id="260" dur="100" fill="hold">
                                          <p:stCondLst>
                                            <p:cond delay="0"/>
                                          </p:stCondLst>
                                        </p:cTn>
                                        <p:tgtEl>
                                          <p:spTgt spid="85"/>
                                        </p:tgtEl>
                                        <p:attrNameLst>
                                          <p:attrName>r</p:attrName>
                                        </p:attrNameLst>
                                      </p:cBhvr>
                                    </p:animRot>
                                    <p:animRot by="-240000">
                                      <p:cBhvr>
                                        <p:cTn id="261" dur="200" fill="hold">
                                          <p:stCondLst>
                                            <p:cond delay="200"/>
                                          </p:stCondLst>
                                        </p:cTn>
                                        <p:tgtEl>
                                          <p:spTgt spid="85"/>
                                        </p:tgtEl>
                                        <p:attrNameLst>
                                          <p:attrName>r</p:attrName>
                                        </p:attrNameLst>
                                      </p:cBhvr>
                                    </p:animRot>
                                    <p:animRot by="240000">
                                      <p:cBhvr>
                                        <p:cTn id="262" dur="200" fill="hold">
                                          <p:stCondLst>
                                            <p:cond delay="400"/>
                                          </p:stCondLst>
                                        </p:cTn>
                                        <p:tgtEl>
                                          <p:spTgt spid="85"/>
                                        </p:tgtEl>
                                        <p:attrNameLst>
                                          <p:attrName>r</p:attrName>
                                        </p:attrNameLst>
                                      </p:cBhvr>
                                    </p:animRot>
                                    <p:animRot by="-240000">
                                      <p:cBhvr>
                                        <p:cTn id="263" dur="200" fill="hold">
                                          <p:stCondLst>
                                            <p:cond delay="600"/>
                                          </p:stCondLst>
                                        </p:cTn>
                                        <p:tgtEl>
                                          <p:spTgt spid="85"/>
                                        </p:tgtEl>
                                        <p:attrNameLst>
                                          <p:attrName>r</p:attrName>
                                        </p:attrNameLst>
                                      </p:cBhvr>
                                    </p:animRot>
                                    <p:animRot by="120000">
                                      <p:cBhvr>
                                        <p:cTn id="264" dur="200" fill="hold">
                                          <p:stCondLst>
                                            <p:cond delay="800"/>
                                          </p:stCondLst>
                                        </p:cTn>
                                        <p:tgtEl>
                                          <p:spTgt spid="85"/>
                                        </p:tgtEl>
                                        <p:attrNameLst>
                                          <p:attrName>r</p:attrName>
                                        </p:attrNameLst>
                                      </p:cBhvr>
                                    </p:animRot>
                                  </p:childTnLst>
                                </p:cTn>
                              </p:par>
                            </p:childTnLst>
                          </p:cTn>
                        </p:par>
                        <p:par>
                          <p:cTn id="265" fill="hold">
                            <p:stCondLst>
                              <p:cond delay="1000"/>
                            </p:stCondLst>
                            <p:childTnLst>
                              <p:par>
                                <p:cTn id="266" presetID="1" presetClass="exit" presetSubtype="0" fill="hold" grpId="1" nodeType="afterEffect">
                                  <p:stCondLst>
                                    <p:cond delay="10000"/>
                                  </p:stCondLst>
                                  <p:childTnLst>
                                    <p:set>
                                      <p:cBhvr>
                                        <p:cTn id="267"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68" restart="whenNotActive" fill="hold" evtFilter="cancelBubble" nodeType="interactiveSeq">
                <p:stCondLst>
                  <p:cond evt="onClick" delay="0">
                    <p:tgtEl>
                      <p:spTgt spid="70"/>
                    </p:tgtEl>
                  </p:cond>
                </p:stCondLst>
                <p:endSync evt="end" delay="0">
                  <p:rtn val="all"/>
                </p:endSync>
                <p:childTnLst>
                  <p:par>
                    <p:cTn id="269" fill="hold">
                      <p:stCondLst>
                        <p:cond delay="0"/>
                      </p:stCondLst>
                      <p:childTnLst>
                        <p:par>
                          <p:cTn id="270" fill="hold">
                            <p:stCondLst>
                              <p:cond delay="0"/>
                            </p:stCondLst>
                            <p:childTnLst>
                              <p:par>
                                <p:cTn id="271" presetID="1" presetClass="entr" presetSubtype="0" fill="hold" grpId="0" nodeType="clickEffect">
                                  <p:stCondLst>
                                    <p:cond delay="0"/>
                                  </p:stCondLst>
                                  <p:childTnLst>
                                    <p:set>
                                      <p:cBhvr>
                                        <p:cTn id="272" dur="1" fill="hold">
                                          <p:stCondLst>
                                            <p:cond delay="0"/>
                                          </p:stCondLst>
                                        </p:cTn>
                                        <p:tgtEl>
                                          <p:spTgt spid="78"/>
                                        </p:tgtEl>
                                        <p:attrNameLst>
                                          <p:attrName>style.visibility</p:attrName>
                                        </p:attrNameLst>
                                      </p:cBhvr>
                                      <p:to>
                                        <p:strVal val="visible"/>
                                      </p:to>
                                    </p:set>
                                  </p:childTnLst>
                                </p:cTn>
                              </p:par>
                              <p:par>
                                <p:cTn id="273" presetID="32" presetClass="emph" presetSubtype="0" fill="hold" nodeType="withEffect">
                                  <p:stCondLst>
                                    <p:cond delay="0"/>
                                  </p:stCondLst>
                                  <p:childTnLst>
                                    <p:animRot by="120000">
                                      <p:cBhvr>
                                        <p:cTn id="274" dur="100" fill="hold">
                                          <p:stCondLst>
                                            <p:cond delay="0"/>
                                          </p:stCondLst>
                                        </p:cTn>
                                        <p:tgtEl>
                                          <p:spTgt spid="87"/>
                                        </p:tgtEl>
                                        <p:attrNameLst>
                                          <p:attrName>r</p:attrName>
                                        </p:attrNameLst>
                                      </p:cBhvr>
                                    </p:animRot>
                                    <p:animRot by="-240000">
                                      <p:cBhvr>
                                        <p:cTn id="275" dur="200" fill="hold">
                                          <p:stCondLst>
                                            <p:cond delay="200"/>
                                          </p:stCondLst>
                                        </p:cTn>
                                        <p:tgtEl>
                                          <p:spTgt spid="87"/>
                                        </p:tgtEl>
                                        <p:attrNameLst>
                                          <p:attrName>r</p:attrName>
                                        </p:attrNameLst>
                                      </p:cBhvr>
                                    </p:animRot>
                                    <p:animRot by="240000">
                                      <p:cBhvr>
                                        <p:cTn id="276" dur="200" fill="hold">
                                          <p:stCondLst>
                                            <p:cond delay="400"/>
                                          </p:stCondLst>
                                        </p:cTn>
                                        <p:tgtEl>
                                          <p:spTgt spid="87"/>
                                        </p:tgtEl>
                                        <p:attrNameLst>
                                          <p:attrName>r</p:attrName>
                                        </p:attrNameLst>
                                      </p:cBhvr>
                                    </p:animRot>
                                    <p:animRot by="-240000">
                                      <p:cBhvr>
                                        <p:cTn id="277" dur="200" fill="hold">
                                          <p:stCondLst>
                                            <p:cond delay="600"/>
                                          </p:stCondLst>
                                        </p:cTn>
                                        <p:tgtEl>
                                          <p:spTgt spid="87"/>
                                        </p:tgtEl>
                                        <p:attrNameLst>
                                          <p:attrName>r</p:attrName>
                                        </p:attrNameLst>
                                      </p:cBhvr>
                                    </p:animRot>
                                    <p:animRot by="120000">
                                      <p:cBhvr>
                                        <p:cTn id="278" dur="200" fill="hold">
                                          <p:stCondLst>
                                            <p:cond delay="800"/>
                                          </p:stCondLst>
                                        </p:cTn>
                                        <p:tgtEl>
                                          <p:spTgt spid="87"/>
                                        </p:tgtEl>
                                        <p:attrNameLst>
                                          <p:attrName>r</p:attrName>
                                        </p:attrNameLst>
                                      </p:cBhvr>
                                    </p:animRot>
                                  </p:childTnLst>
                                </p:cTn>
                              </p:par>
                            </p:childTnLst>
                          </p:cTn>
                        </p:par>
                        <p:par>
                          <p:cTn id="279" fill="hold">
                            <p:stCondLst>
                              <p:cond delay="1000"/>
                            </p:stCondLst>
                            <p:childTnLst>
                              <p:par>
                                <p:cTn id="280" presetID="1" presetClass="exit" presetSubtype="0" fill="hold" grpId="1" nodeType="afterEffect">
                                  <p:stCondLst>
                                    <p:cond delay="15000"/>
                                  </p:stCondLst>
                                  <p:childTnLst>
                                    <p:set>
                                      <p:cBhvr>
                                        <p:cTn id="281"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2" restart="whenNotActive" fill="hold" evtFilter="cancelBubble" nodeType="interactiveSeq">
                <p:stCondLst>
                  <p:cond evt="onClick" delay="0">
                    <p:tgtEl>
                      <p:spTgt spid="37"/>
                    </p:tgtEl>
                  </p:cond>
                </p:stCondLst>
                <p:endSync evt="end" delay="0">
                  <p:rtn val="all"/>
                </p:endSync>
                <p:childTnLst>
                  <p:par>
                    <p:cTn id="283" fill="hold">
                      <p:stCondLst>
                        <p:cond delay="0"/>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90"/>
                                        </p:tgtEl>
                                        <p:attrNameLst>
                                          <p:attrName>style.visibility</p:attrName>
                                        </p:attrNameLst>
                                      </p:cBhvr>
                                      <p:to>
                                        <p:strVal val="visible"/>
                                      </p:to>
                                    </p:set>
                                  </p:childTnLst>
                                </p:cTn>
                              </p:par>
                            </p:childTnLst>
                          </p:cTn>
                        </p:par>
                        <p:par>
                          <p:cTn id="287" fill="hold">
                            <p:stCondLst>
                              <p:cond delay="0"/>
                            </p:stCondLst>
                            <p:childTnLst>
                              <p:par>
                                <p:cTn id="288" presetID="1" presetClass="exit" presetSubtype="0" fill="hold" grpId="1" nodeType="afterEffect">
                                  <p:stCondLst>
                                    <p:cond delay="10000"/>
                                  </p:stCondLst>
                                  <p:childTnLst>
                                    <p:set>
                                      <p:cBhvr>
                                        <p:cTn id="289"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49" grpId="0"/>
      <p:bldP spid="49" grpId="1"/>
      <p:bldP spid="52" grpId="0"/>
      <p:bldP spid="52" grpId="1"/>
      <p:bldP spid="36" grpId="0"/>
      <p:bldP spid="36" grpId="1"/>
      <p:bldP spid="35" grpId="0"/>
      <p:bldP spid="35" grpId="1"/>
      <p:bldP spid="37" grpId="0"/>
      <p:bldP spid="37" grpId="1"/>
      <p:bldP spid="34" grpId="0"/>
      <p:bldP spid="34" grpId="1"/>
      <p:bldP spid="40" grpId="0"/>
      <p:bldP spid="40" grpId="1"/>
      <p:bldP spid="38" grpId="0"/>
      <p:bldP spid="38" grpId="1"/>
      <p:bldP spid="39" grpId="0"/>
      <p:bldP spid="39" grpId="1"/>
      <p:bldP spid="57" grpId="0"/>
      <p:bldP spid="57" grpId="1"/>
      <p:bldP spid="58" grpId="0"/>
      <p:bldP spid="58" grpId="1"/>
      <p:bldP spid="59" grpId="0"/>
      <p:bldP spid="59" grpId="1"/>
      <p:bldP spid="60" grpId="0"/>
      <p:bldP spid="60" grpId="1"/>
      <p:bldP spid="74" grpId="0"/>
      <p:bldP spid="74" grpId="1"/>
      <p:bldP spid="76" grpId="0"/>
      <p:bldP spid="76" grpId="1"/>
      <p:bldP spid="78" grpId="0"/>
      <p:bldP spid="78" grpId="1"/>
      <p:bldP spid="80" grpId="0"/>
      <p:bldP spid="80" grpId="1"/>
      <p:bldP spid="82" grpId="0"/>
      <p:bldP spid="82" grpId="1"/>
      <p:bldP spid="84" grpId="0"/>
      <p:bldP spid="84" grpId="1"/>
      <p:bldP spid="86" grpId="0"/>
      <p:bldP spid="86" grpId="1"/>
      <p:bldP spid="90" grpId="0"/>
      <p:bldP spid="90" grpId="1"/>
    </p:bldLst>
  </p:timing>
</p:sld>
</file>

<file path=ppt/theme/theme1.xml><?xml version="1.0" encoding="utf-8"?>
<a:theme xmlns:a="http://schemas.openxmlformats.org/drawingml/2006/main" name="Tema d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6848</TotalTime>
  <Words>1712</Words>
  <Application>Microsoft Office PowerPoint</Application>
  <PresentationFormat>Personalizado</PresentationFormat>
  <Paragraphs>373</Paragraphs>
  <Slides>9</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vt:i4>
      </vt:variant>
    </vt:vector>
  </HeadingPairs>
  <TitlesOfParts>
    <vt:vector size="17" baseType="lpstr">
      <vt:lpstr>Arial</vt:lpstr>
      <vt:lpstr>Arial Black</vt:lpstr>
      <vt:lpstr>Arial Narrow</vt:lpstr>
      <vt:lpstr>Calibri</vt:lpstr>
      <vt:lpstr>Calibri Light</vt:lpstr>
      <vt:lpstr>Century Gothic</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CIPAGAUTA</dc:creator>
  <cp:lastModifiedBy>CIPAGAUTA</cp:lastModifiedBy>
  <cp:revision>209</cp:revision>
  <dcterms:created xsi:type="dcterms:W3CDTF">2022-05-23T14:10:30Z</dcterms:created>
  <dcterms:modified xsi:type="dcterms:W3CDTF">2022-09-28T19:16:33Z</dcterms:modified>
</cp:coreProperties>
</file>